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Arial Bold" charset="1" panose="020B0802020202020204"/>
      <p:regular r:id="rId26"/>
    </p:embeddedFont>
    <p:embeddedFont>
      <p:font typeface="Arial" charset="1" panose="020B0502020202020204"/>
      <p:regular r:id="rId27"/>
    </p:embeddedFont>
    <p:embeddedFont>
      <p:font typeface="Asap Medium" charset="1" panose="020F0604030202060203"/>
      <p:regular r:id="rId28"/>
    </p:embeddedFont>
    <p:embeddedFont>
      <p:font typeface="Asap" charset="1" panose="020F0504030202060203"/>
      <p:regular r:id="rId29"/>
    </p:embeddedFont>
    <p:embeddedFont>
      <p:font typeface="Asap Semi-Bold" charset="1" panose="020F0704030202060203"/>
      <p:regular r:id="rId30"/>
    </p:embeddedFont>
    <p:embeddedFont>
      <p:font typeface="Asap Bold" charset="1" panose="020F0804030202060203"/>
      <p:regular r:id="rId31"/>
    </p:embeddedFont>
    <p:embeddedFont>
      <p:font typeface="Asap Italics" charset="1" panose="020F05040302020D0203"/>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ac9PhSU0.mp4>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svg>
</file>

<file path=ppt/media/image3.png>
</file>

<file path=ppt/media/image4.jpeg>
</file>

<file path=ppt/media/image5.jpe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1.png" Type="http://schemas.openxmlformats.org/officeDocument/2006/relationships/image"/><Relationship Id="rId6" Target="../media/image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png" Type="http://schemas.openxmlformats.org/officeDocument/2006/relationships/image"/><Relationship Id="rId5" Target="../media/image3.png" Type="http://schemas.openxmlformats.org/officeDocument/2006/relationships/image"/><Relationship Id="rId6" Target="../media/image15.png" Type="http://schemas.openxmlformats.org/officeDocument/2006/relationships/image"/><Relationship Id="rId7" Target="https://www.kaggle.com/datasets/thinh127/vivos-vietnamese" TargetMode="External" Type="http://schemas.openxmlformats.org/officeDocument/2006/relationships/hyperlink"/></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png" Type="http://schemas.openxmlformats.org/officeDocument/2006/relationships/image"/><Relationship Id="rId5" Target="../media/image3.png" Type="http://schemas.openxmlformats.org/officeDocument/2006/relationships/image"/><Relationship Id="rId6"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png" Type="http://schemas.openxmlformats.org/officeDocument/2006/relationships/image"/><Relationship Id="rId5" Target="../media/image3.png" Type="http://schemas.openxmlformats.org/officeDocument/2006/relationships/image"/><Relationship Id="rId6" Target="../media/image17.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png" Type="http://schemas.openxmlformats.org/officeDocument/2006/relationships/image"/><Relationship Id="rId5" Target="../media/image3.png" Type="http://schemas.openxmlformats.org/officeDocument/2006/relationships/image"/><Relationship Id="rId6" Target="../media/image1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19.jpeg" Type="http://schemas.openxmlformats.org/officeDocument/2006/relationships/image"/><Relationship Id="rId5" Target="../media/VAGac9PhSU0.mp4" Type="http://schemas.openxmlformats.org/officeDocument/2006/relationships/video"/><Relationship Id="rId6" Target="../media/VAGac9PhSU0.mp4" Type="http://schemas.microsoft.com/office/2007/relationships/media"/></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19.jpeg" Type="http://schemas.openxmlformats.org/officeDocument/2006/relationships/image"/><Relationship Id="rId5" Target="../media/VAGac9PhSU0.mp4" Type="http://schemas.openxmlformats.org/officeDocument/2006/relationships/video"/><Relationship Id="rId6" Target="../media/VAGac9PhSU0.mp4" Type="http://schemas.microsoft.com/office/2007/relationships/media"/></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21.svg" Type="http://schemas.openxmlformats.org/officeDocument/2006/relationships/image"/><Relationship Id="rId4" Target="../media/image1.png" Type="http://schemas.openxmlformats.org/officeDocument/2006/relationships/image"/><Relationship Id="rId5"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png" Type="http://schemas.openxmlformats.org/officeDocument/2006/relationships/image"/><Relationship Id="rId8"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png" Type="http://schemas.openxmlformats.org/officeDocument/2006/relationships/image"/><Relationship Id="rId8"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1.png" Type="http://schemas.openxmlformats.org/officeDocument/2006/relationships/image"/><Relationship Id="rId8"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png" Type="http://schemas.openxmlformats.org/officeDocument/2006/relationships/image"/><Relationship Id="rId4" Target="../media/image3.png" Type="http://schemas.openxmlformats.org/officeDocument/2006/relationships/image"/><Relationship Id="rId5"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2860" y="-20174"/>
            <a:ext cx="18288000" cy="1122540"/>
            <a:chOff x="0" y="0"/>
            <a:chExt cx="24384000" cy="1496720"/>
          </a:xfrm>
        </p:grpSpPr>
        <p:sp>
          <p:nvSpPr>
            <p:cNvPr name="Freeform 3" id="3"/>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AutoShape 4" id="4"/>
          <p:cNvSpPr/>
          <p:nvPr/>
        </p:nvSpPr>
        <p:spPr>
          <a:xfrm rot="-13509">
            <a:off x="-21502" y="1220090"/>
            <a:ext cx="18308144" cy="0"/>
          </a:xfrm>
          <a:prstGeom prst="line">
            <a:avLst/>
          </a:prstGeom>
          <a:ln cap="rnd" w="19050">
            <a:solidFill>
              <a:srgbClr val="94A088"/>
            </a:solidFill>
            <a:prstDash val="solid"/>
            <a:headEnd type="none" len="sm" w="sm"/>
            <a:tailEnd type="none" len="sm" w="sm"/>
          </a:ln>
        </p:spPr>
      </p:sp>
      <p:sp>
        <p:nvSpPr>
          <p:cNvPr name="Freeform 5" id="5"/>
          <p:cNvSpPr/>
          <p:nvPr/>
        </p:nvSpPr>
        <p:spPr>
          <a:xfrm flipH="false" flipV="false" rot="0">
            <a:off x="159388" y="83974"/>
            <a:ext cx="1067493" cy="976194"/>
          </a:xfrm>
          <a:custGeom>
            <a:avLst/>
            <a:gdLst/>
            <a:ahLst/>
            <a:cxnLst/>
            <a:rect r="r" b="b" t="t" l="l"/>
            <a:pathLst>
              <a:path h="976194" w="1067493">
                <a:moveTo>
                  <a:pt x="0" y="0"/>
                </a:moveTo>
                <a:lnTo>
                  <a:pt x="1067494" y="0"/>
                </a:lnTo>
                <a:lnTo>
                  <a:pt x="1067494" y="976194"/>
                </a:lnTo>
                <a:lnTo>
                  <a:pt x="0" y="976194"/>
                </a:lnTo>
                <a:lnTo>
                  <a:pt x="0" y="0"/>
                </a:lnTo>
                <a:close/>
              </a:path>
            </a:pathLst>
          </a:custGeom>
          <a:blipFill>
            <a:blip r:embed="rId2"/>
            <a:stretch>
              <a:fillRect l="0" t="0" r="0" b="0"/>
            </a:stretch>
          </a:blipFill>
        </p:spPr>
      </p:sp>
      <p:sp>
        <p:nvSpPr>
          <p:cNvPr name="Freeform 6" id="6"/>
          <p:cNvSpPr/>
          <p:nvPr/>
        </p:nvSpPr>
        <p:spPr>
          <a:xfrm flipH="false" flipV="false" rot="0">
            <a:off x="-22860" y="0"/>
            <a:ext cx="18310860" cy="10287000"/>
          </a:xfrm>
          <a:custGeom>
            <a:avLst/>
            <a:gdLst/>
            <a:ahLst/>
            <a:cxnLst/>
            <a:rect r="r" b="b" t="t" l="l"/>
            <a:pathLst>
              <a:path h="10287000" w="18310860">
                <a:moveTo>
                  <a:pt x="0" y="0"/>
                </a:moveTo>
                <a:lnTo>
                  <a:pt x="18310860" y="0"/>
                </a:lnTo>
                <a:lnTo>
                  <a:pt x="18310860" y="10287000"/>
                </a:lnTo>
                <a:lnTo>
                  <a:pt x="0" y="10287000"/>
                </a:lnTo>
                <a:lnTo>
                  <a:pt x="0" y="0"/>
                </a:lnTo>
                <a:close/>
              </a:path>
            </a:pathLst>
          </a:custGeom>
          <a:blipFill>
            <a:blip r:embed="rId3"/>
            <a:stretch>
              <a:fillRect l="0" t="-62" r="0" b="-62"/>
            </a:stretch>
          </a:blipFill>
        </p:spPr>
      </p:sp>
      <p:grpSp>
        <p:nvGrpSpPr>
          <p:cNvPr name="Group 7" id="7"/>
          <p:cNvGrpSpPr/>
          <p:nvPr/>
        </p:nvGrpSpPr>
        <p:grpSpPr>
          <a:xfrm rot="0">
            <a:off x="-22860" y="-20174"/>
            <a:ext cx="18288000" cy="1071105"/>
            <a:chOff x="0" y="0"/>
            <a:chExt cx="24384000" cy="1428140"/>
          </a:xfrm>
        </p:grpSpPr>
        <p:sp>
          <p:nvSpPr>
            <p:cNvPr name="Freeform 8" id="8"/>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grpSp>
        <p:nvGrpSpPr>
          <p:cNvPr name="Group 9" id="9"/>
          <p:cNvGrpSpPr/>
          <p:nvPr/>
        </p:nvGrpSpPr>
        <p:grpSpPr>
          <a:xfrm rot="0">
            <a:off x="4762" y="9601200"/>
            <a:ext cx="18283238" cy="685800"/>
            <a:chOff x="0" y="0"/>
            <a:chExt cx="24377650" cy="914400"/>
          </a:xfrm>
        </p:grpSpPr>
        <p:sp>
          <p:nvSpPr>
            <p:cNvPr name="Freeform 10" id="10"/>
            <p:cNvSpPr/>
            <p:nvPr/>
          </p:nvSpPr>
          <p:spPr>
            <a:xfrm flipH="false" flipV="false" rot="0">
              <a:off x="0" y="0"/>
              <a:ext cx="24377650" cy="914400"/>
            </a:xfrm>
            <a:custGeom>
              <a:avLst/>
              <a:gdLst/>
              <a:ahLst/>
              <a:cxnLst/>
              <a:rect r="r" b="b" t="t" l="l"/>
              <a:pathLst>
                <a:path h="914400" w="24377650">
                  <a:moveTo>
                    <a:pt x="0" y="0"/>
                  </a:moveTo>
                  <a:lnTo>
                    <a:pt x="24377650" y="0"/>
                  </a:lnTo>
                  <a:lnTo>
                    <a:pt x="24377650" y="914400"/>
                  </a:lnTo>
                  <a:lnTo>
                    <a:pt x="0" y="914400"/>
                  </a:lnTo>
                  <a:close/>
                </a:path>
              </a:pathLst>
            </a:custGeom>
            <a:solidFill>
              <a:srgbClr val="25A8D2"/>
            </a:solidFill>
          </p:spPr>
        </p:sp>
      </p:grpSp>
      <p:sp>
        <p:nvSpPr>
          <p:cNvPr name="AutoShape 11" id="11"/>
          <p:cNvSpPr/>
          <p:nvPr/>
        </p:nvSpPr>
        <p:spPr>
          <a:xfrm rot="-8156">
            <a:off x="-30029" y="1094542"/>
            <a:ext cx="18279479" cy="0"/>
          </a:xfrm>
          <a:prstGeom prst="line">
            <a:avLst/>
          </a:prstGeom>
          <a:ln cap="rnd" w="9525">
            <a:solidFill>
              <a:srgbClr val="002060"/>
            </a:solidFill>
            <a:prstDash val="solid"/>
            <a:headEnd type="none" len="sm" w="sm"/>
            <a:tailEnd type="none" len="sm" w="sm"/>
          </a:ln>
        </p:spPr>
      </p:sp>
      <p:sp>
        <p:nvSpPr>
          <p:cNvPr name="Freeform 12" id="12"/>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2"/>
            <a:stretch>
              <a:fillRect l="0" t="0" r="0" b="0"/>
            </a:stretch>
          </a:blipFill>
        </p:spPr>
      </p:sp>
      <p:sp>
        <p:nvSpPr>
          <p:cNvPr name="Freeform 13" id="13"/>
          <p:cNvSpPr/>
          <p:nvPr/>
        </p:nvSpPr>
        <p:spPr>
          <a:xfrm flipH="false" flipV="false" rot="0">
            <a:off x="159388" y="83974"/>
            <a:ext cx="960748" cy="937874"/>
          </a:xfrm>
          <a:custGeom>
            <a:avLst/>
            <a:gdLst/>
            <a:ahLst/>
            <a:cxnLst/>
            <a:rect r="r" b="b" t="t" l="l"/>
            <a:pathLst>
              <a:path h="937874" w="960748">
                <a:moveTo>
                  <a:pt x="0" y="0"/>
                </a:moveTo>
                <a:lnTo>
                  <a:pt x="960749" y="0"/>
                </a:lnTo>
                <a:lnTo>
                  <a:pt x="960749" y="937874"/>
                </a:lnTo>
                <a:lnTo>
                  <a:pt x="0" y="937874"/>
                </a:lnTo>
                <a:lnTo>
                  <a:pt x="0" y="0"/>
                </a:lnTo>
                <a:close/>
              </a:path>
            </a:pathLst>
          </a:custGeom>
          <a:blipFill>
            <a:blip r:embed="rId4"/>
            <a:stretch>
              <a:fillRect l="0" t="0" r="0" b="0"/>
            </a:stretch>
          </a:blipFill>
        </p:spPr>
      </p:sp>
      <p:sp>
        <p:nvSpPr>
          <p:cNvPr name="TextBox 14" id="14"/>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
        <p:nvSpPr>
          <p:cNvPr name="TextBox 15" id="15"/>
          <p:cNvSpPr txBox="true"/>
          <p:nvPr/>
        </p:nvSpPr>
        <p:spPr>
          <a:xfrm rot="0">
            <a:off x="8736843" y="5551333"/>
            <a:ext cx="7118298" cy="4271010"/>
          </a:xfrm>
          <a:prstGeom prst="rect">
            <a:avLst/>
          </a:prstGeom>
        </p:spPr>
        <p:txBody>
          <a:bodyPr anchor="t" rtlCol="false" tIns="0" lIns="0" bIns="0" rIns="0">
            <a:spAutoFit/>
          </a:bodyPr>
          <a:lstStyle/>
          <a:p>
            <a:pPr algn="l">
              <a:lnSpc>
                <a:spcPts val="4860"/>
              </a:lnSpc>
            </a:pPr>
            <a:r>
              <a:rPr lang="en-US" sz="2700" b="true">
                <a:solidFill>
                  <a:srgbClr val="C00000"/>
                </a:solidFill>
                <a:latin typeface="Arial Bold"/>
                <a:ea typeface="Arial Bold"/>
                <a:cs typeface="Arial Bold"/>
                <a:sym typeface="Arial Bold"/>
              </a:rPr>
              <a:t>HỌ TÊN SINH VIÊN</a:t>
            </a:r>
          </a:p>
          <a:p>
            <a:pPr algn="l">
              <a:lnSpc>
                <a:spcPts val="4860"/>
              </a:lnSpc>
            </a:pPr>
          </a:p>
          <a:p>
            <a:pPr algn="l">
              <a:lnSpc>
                <a:spcPts val="4860"/>
              </a:lnSpc>
            </a:pPr>
            <a:r>
              <a:rPr lang="en-US" b="true" sz="2700">
                <a:solidFill>
                  <a:srgbClr val="C00000"/>
                </a:solidFill>
                <a:latin typeface="Arial Bold"/>
                <a:ea typeface="Arial Bold"/>
                <a:cs typeface="Arial Bold"/>
                <a:sym typeface="Arial Bold"/>
              </a:rPr>
              <a:t>GIẢNG VIÊN HƯỚNG DẪN</a:t>
            </a:r>
          </a:p>
          <a:p>
            <a:pPr algn="l">
              <a:lnSpc>
                <a:spcPts val="4860"/>
              </a:lnSpc>
            </a:pPr>
          </a:p>
          <a:p>
            <a:pPr algn="l">
              <a:lnSpc>
                <a:spcPts val="4860"/>
              </a:lnSpc>
            </a:pPr>
            <a:r>
              <a:rPr lang="en-US" b="true" sz="2700">
                <a:solidFill>
                  <a:srgbClr val="C00000"/>
                </a:solidFill>
                <a:latin typeface="Arial Bold"/>
                <a:ea typeface="Arial Bold"/>
                <a:cs typeface="Arial Bold"/>
                <a:sym typeface="Arial Bold"/>
              </a:rPr>
              <a:t>NGÀNH: </a:t>
            </a:r>
          </a:p>
          <a:p>
            <a:pPr algn="l">
              <a:lnSpc>
                <a:spcPts val="4860"/>
              </a:lnSpc>
            </a:pPr>
            <a:r>
              <a:rPr lang="en-US" b="true" sz="2700">
                <a:solidFill>
                  <a:srgbClr val="C00000"/>
                </a:solidFill>
                <a:latin typeface="Arial Bold"/>
                <a:ea typeface="Arial Bold"/>
                <a:cs typeface="Arial Bold"/>
                <a:sym typeface="Arial Bold"/>
              </a:rPr>
              <a:t>KHÓA: </a:t>
            </a:r>
          </a:p>
          <a:p>
            <a:pPr algn="l">
              <a:lnSpc>
                <a:spcPts val="4860"/>
              </a:lnSpc>
            </a:pPr>
          </a:p>
        </p:txBody>
      </p:sp>
      <p:sp>
        <p:nvSpPr>
          <p:cNvPr name="TextBox 16" id="16"/>
          <p:cNvSpPr txBox="true"/>
          <p:nvPr/>
        </p:nvSpPr>
        <p:spPr>
          <a:xfrm rot="0">
            <a:off x="-212139" y="2666087"/>
            <a:ext cx="17992174" cy="523875"/>
          </a:xfrm>
          <a:prstGeom prst="rect">
            <a:avLst/>
          </a:prstGeom>
        </p:spPr>
        <p:txBody>
          <a:bodyPr anchor="t" rtlCol="false" tIns="0" lIns="0" bIns="0" rIns="0">
            <a:spAutoFit/>
          </a:bodyPr>
          <a:lstStyle/>
          <a:p>
            <a:pPr algn="ctr">
              <a:lnSpc>
                <a:spcPts val="3600"/>
              </a:lnSpc>
            </a:pPr>
            <a:r>
              <a:rPr lang="en-US" sz="3000" b="true">
                <a:solidFill>
                  <a:srgbClr val="002060"/>
                </a:solidFill>
                <a:latin typeface="Arial Bold"/>
                <a:ea typeface="Arial Bold"/>
                <a:cs typeface="Arial Bold"/>
                <a:sym typeface="Arial Bold"/>
              </a:rPr>
              <a:t>TÊN ĐỀ TÀI</a:t>
            </a:r>
          </a:p>
        </p:txBody>
      </p:sp>
      <p:sp>
        <p:nvSpPr>
          <p:cNvPr name="TextBox 17" id="17"/>
          <p:cNvSpPr txBox="true"/>
          <p:nvPr/>
        </p:nvSpPr>
        <p:spPr>
          <a:xfrm rot="0">
            <a:off x="8736843" y="7529676"/>
            <a:ext cx="9189810" cy="466725"/>
          </a:xfrm>
          <a:prstGeom prst="rect">
            <a:avLst/>
          </a:prstGeom>
        </p:spPr>
        <p:txBody>
          <a:bodyPr anchor="t" rtlCol="false" tIns="0" lIns="0" bIns="0" rIns="0">
            <a:spAutoFit/>
          </a:bodyPr>
          <a:lstStyle/>
          <a:p>
            <a:pPr algn="l">
              <a:lnSpc>
                <a:spcPts val="3240"/>
              </a:lnSpc>
            </a:pPr>
            <a:r>
              <a:rPr lang="en-US" sz="2700" b="true">
                <a:solidFill>
                  <a:srgbClr val="002060"/>
                </a:solidFill>
                <a:latin typeface="Arial Bold"/>
                <a:ea typeface="Arial Bold"/>
                <a:cs typeface="Arial Bold"/>
                <a:sym typeface="Arial Bold"/>
              </a:rPr>
              <a:t>THS. TRẦN CHÂU THANH THIỆN</a:t>
            </a:r>
          </a:p>
        </p:txBody>
      </p:sp>
      <p:sp>
        <p:nvSpPr>
          <p:cNvPr name="TextBox 18" id="18"/>
          <p:cNvSpPr txBox="true"/>
          <p:nvPr/>
        </p:nvSpPr>
        <p:spPr>
          <a:xfrm rot="0">
            <a:off x="10223583" y="7954439"/>
            <a:ext cx="4344874" cy="695325"/>
          </a:xfrm>
          <a:prstGeom prst="rect">
            <a:avLst/>
          </a:prstGeom>
        </p:spPr>
        <p:txBody>
          <a:bodyPr anchor="t" rtlCol="false" tIns="0" lIns="0" bIns="0" rIns="0">
            <a:spAutoFit/>
          </a:bodyPr>
          <a:lstStyle/>
          <a:p>
            <a:pPr algn="l">
              <a:lnSpc>
                <a:spcPts val="5400"/>
              </a:lnSpc>
            </a:pPr>
            <a:r>
              <a:rPr lang="en-US" sz="3000" b="true">
                <a:solidFill>
                  <a:srgbClr val="002060"/>
                </a:solidFill>
                <a:latin typeface="Arial Bold"/>
                <a:ea typeface="Arial Bold"/>
                <a:cs typeface="Arial Bold"/>
                <a:sym typeface="Arial Bold"/>
              </a:rPr>
              <a:t>TRÍ TUỆ NHÂN TẠO</a:t>
            </a:r>
          </a:p>
        </p:txBody>
      </p:sp>
      <p:sp>
        <p:nvSpPr>
          <p:cNvPr name="TextBox 19" id="19"/>
          <p:cNvSpPr txBox="true"/>
          <p:nvPr/>
        </p:nvSpPr>
        <p:spPr>
          <a:xfrm rot="0">
            <a:off x="6077092" y="9685981"/>
            <a:ext cx="5917680" cy="361950"/>
          </a:xfrm>
          <a:prstGeom prst="rect">
            <a:avLst/>
          </a:prstGeom>
        </p:spPr>
        <p:txBody>
          <a:bodyPr anchor="t" rtlCol="false" tIns="0" lIns="0" bIns="0" rIns="0">
            <a:spAutoFit/>
          </a:bodyPr>
          <a:lstStyle/>
          <a:p>
            <a:pPr algn="l">
              <a:lnSpc>
                <a:spcPts val="2520"/>
              </a:lnSpc>
            </a:pPr>
            <a:r>
              <a:rPr lang="en-US" sz="2100" b="true">
                <a:solidFill>
                  <a:srgbClr val="FFFFFF"/>
                </a:solidFill>
                <a:latin typeface="Arial Bold"/>
                <a:ea typeface="Arial Bold"/>
                <a:cs typeface="Arial Bold"/>
                <a:sym typeface="Arial Bold"/>
              </a:rPr>
              <a:t>TP. HỒ CHÍ MÌNH, THÁNG 12 NĂM 2024</a:t>
            </a:r>
          </a:p>
        </p:txBody>
      </p:sp>
      <p:sp>
        <p:nvSpPr>
          <p:cNvPr name="TextBox 20" id="20"/>
          <p:cNvSpPr txBox="true"/>
          <p:nvPr/>
        </p:nvSpPr>
        <p:spPr>
          <a:xfrm rot="0">
            <a:off x="125053" y="3387984"/>
            <a:ext cx="17992174" cy="781050"/>
          </a:xfrm>
          <a:prstGeom prst="rect">
            <a:avLst/>
          </a:prstGeom>
        </p:spPr>
        <p:txBody>
          <a:bodyPr anchor="t" rtlCol="false" tIns="0" lIns="0" bIns="0" rIns="0">
            <a:spAutoFit/>
          </a:bodyPr>
          <a:lstStyle/>
          <a:p>
            <a:pPr algn="ctr">
              <a:lnSpc>
                <a:spcPts val="5400"/>
              </a:lnSpc>
            </a:pPr>
            <a:r>
              <a:rPr lang="en-US" sz="4500" b="true">
                <a:solidFill>
                  <a:srgbClr val="FF0000"/>
                </a:solidFill>
                <a:latin typeface="Arial Bold"/>
                <a:ea typeface="Arial Bold"/>
                <a:cs typeface="Arial Bold"/>
                <a:sym typeface="Arial Bold"/>
              </a:rPr>
              <a:t>Xây dựng giải pháp chuyển đổi âm thanh thành văn bản</a:t>
            </a:r>
          </a:p>
        </p:txBody>
      </p:sp>
      <p:sp>
        <p:nvSpPr>
          <p:cNvPr name="TextBox 21" id="21"/>
          <p:cNvSpPr txBox="true"/>
          <p:nvPr/>
        </p:nvSpPr>
        <p:spPr>
          <a:xfrm rot="0">
            <a:off x="8741277" y="6139029"/>
            <a:ext cx="9071824" cy="695325"/>
          </a:xfrm>
          <a:prstGeom prst="rect">
            <a:avLst/>
          </a:prstGeom>
        </p:spPr>
        <p:txBody>
          <a:bodyPr anchor="t" rtlCol="false" tIns="0" lIns="0" bIns="0" rIns="0">
            <a:spAutoFit/>
          </a:bodyPr>
          <a:lstStyle/>
          <a:p>
            <a:pPr algn="l">
              <a:lnSpc>
                <a:spcPts val="5400"/>
              </a:lnSpc>
            </a:pPr>
            <a:r>
              <a:rPr lang="en-US" sz="3000" b="true">
                <a:solidFill>
                  <a:srgbClr val="002060"/>
                </a:solidFill>
                <a:latin typeface="Arial Bold"/>
                <a:ea typeface="Arial Bold"/>
                <a:cs typeface="Arial Bold"/>
                <a:sym typeface="Arial Bold"/>
              </a:rPr>
              <a:t>ĐẶNG THANH PHÚC</a:t>
            </a:r>
          </a:p>
        </p:txBody>
      </p:sp>
      <p:sp>
        <p:nvSpPr>
          <p:cNvPr name="TextBox 22" id="22"/>
          <p:cNvSpPr txBox="true"/>
          <p:nvPr/>
        </p:nvSpPr>
        <p:spPr>
          <a:xfrm rot="0">
            <a:off x="10223583" y="8561581"/>
            <a:ext cx="4344874" cy="695325"/>
          </a:xfrm>
          <a:prstGeom prst="rect">
            <a:avLst/>
          </a:prstGeom>
        </p:spPr>
        <p:txBody>
          <a:bodyPr anchor="t" rtlCol="false" tIns="0" lIns="0" bIns="0" rIns="0">
            <a:spAutoFit/>
          </a:bodyPr>
          <a:lstStyle/>
          <a:p>
            <a:pPr algn="l">
              <a:lnSpc>
                <a:spcPts val="5400"/>
              </a:lnSpc>
            </a:pPr>
            <a:r>
              <a:rPr lang="en-US" sz="3000">
                <a:solidFill>
                  <a:srgbClr val="002060"/>
                </a:solidFill>
                <a:latin typeface="Arial"/>
                <a:ea typeface="Arial"/>
                <a:cs typeface="Arial"/>
                <a:sym typeface="Arial"/>
              </a:rPr>
              <a:t>2021</a:t>
            </a:r>
          </a:p>
        </p:txBody>
      </p:sp>
      <p:sp>
        <p:nvSpPr>
          <p:cNvPr name="TextBox 23" id="23"/>
          <p:cNvSpPr txBox="true"/>
          <p:nvPr/>
        </p:nvSpPr>
        <p:spPr>
          <a:xfrm rot="0">
            <a:off x="190947" y="1151269"/>
            <a:ext cx="18005612" cy="1362075"/>
          </a:xfrm>
          <a:prstGeom prst="rect">
            <a:avLst/>
          </a:prstGeom>
        </p:spPr>
        <p:txBody>
          <a:bodyPr anchor="t" rtlCol="false" tIns="0" lIns="0" bIns="0" rIns="0">
            <a:spAutoFit/>
          </a:bodyPr>
          <a:lstStyle/>
          <a:p>
            <a:pPr algn="ctr">
              <a:lnSpc>
                <a:spcPts val="5040"/>
              </a:lnSpc>
            </a:pPr>
            <a:r>
              <a:rPr lang="en-US" sz="4200" b="true">
                <a:solidFill>
                  <a:srgbClr val="C00000"/>
                </a:solidFill>
                <a:latin typeface="Arial Bold"/>
                <a:ea typeface="Arial Bold"/>
                <a:cs typeface="Arial Bold"/>
                <a:sym typeface="Arial Bold"/>
              </a:rPr>
              <a:t>BÁO CÁO TẠI HỘI ĐỒNG </a:t>
            </a:r>
          </a:p>
          <a:p>
            <a:pPr algn="ctr">
              <a:lnSpc>
                <a:spcPts val="5040"/>
              </a:lnSpc>
            </a:pPr>
            <a:r>
              <a:rPr lang="en-US" sz="4200" b="true">
                <a:solidFill>
                  <a:srgbClr val="C00000"/>
                </a:solidFill>
                <a:latin typeface="Arial Bold"/>
                <a:ea typeface="Arial Bold"/>
                <a:cs typeface="Arial Bold"/>
                <a:sym typeface="Arial Bold"/>
              </a:rPr>
              <a:t>ĐÁNH GIÁ KHÓA LUẬN TỐT NGHIỆP</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639763" y="2941302"/>
            <a:ext cx="13657971" cy="738505"/>
          </a:xfrm>
          <a:prstGeom prst="rect">
            <a:avLst/>
          </a:prstGeom>
        </p:spPr>
        <p:txBody>
          <a:bodyPr anchor="t" rtlCol="false" tIns="0" lIns="0" bIns="0" rIns="0">
            <a:spAutoFit/>
          </a:bodyPr>
          <a:lstStyle/>
          <a:p>
            <a:pPr algn="l" marL="0" indent="0" lvl="0">
              <a:lnSpc>
                <a:spcPts val="6019"/>
              </a:lnSpc>
              <a:spcBef>
                <a:spcPct val="0"/>
              </a:spcBef>
            </a:pPr>
            <a:r>
              <a:rPr lang="en-US" b="true" sz="4299">
                <a:solidFill>
                  <a:srgbClr val="000000"/>
                </a:solidFill>
                <a:latin typeface="Asap Medium"/>
                <a:ea typeface="Asap Medium"/>
                <a:cs typeface="Asap Medium"/>
                <a:sym typeface="Asap Medium"/>
              </a:rPr>
              <a:t>Lựa chọn Mô hình </a:t>
            </a:r>
          </a:p>
        </p:txBody>
      </p:sp>
      <p:grpSp>
        <p:nvGrpSpPr>
          <p:cNvPr name="Group 3" id="3"/>
          <p:cNvGrpSpPr/>
          <p:nvPr/>
        </p:nvGrpSpPr>
        <p:grpSpPr>
          <a:xfrm rot="0">
            <a:off x="11481555" y="-3894065"/>
            <a:ext cx="9150422" cy="6921093"/>
            <a:chOff x="0" y="0"/>
            <a:chExt cx="7102488" cy="5372100"/>
          </a:xfrm>
        </p:grpSpPr>
        <p:sp>
          <p:nvSpPr>
            <p:cNvPr name="Freeform 4" id="4"/>
            <p:cNvSpPr/>
            <p:nvPr/>
          </p:nvSpPr>
          <p:spPr>
            <a:xfrm flipH="false" flipV="false" rot="0">
              <a:off x="0" y="0"/>
              <a:ext cx="7102488" cy="5372100"/>
            </a:xfrm>
            <a:custGeom>
              <a:avLst/>
              <a:gdLst/>
              <a:ahLst/>
              <a:cxnLst/>
              <a:rect r="r" b="b" t="t" l="l"/>
              <a:pathLst>
                <a:path h="5372100" w="7102488">
                  <a:moveTo>
                    <a:pt x="5551818" y="0"/>
                  </a:moveTo>
                  <a:lnTo>
                    <a:pt x="1550670" y="0"/>
                  </a:lnTo>
                  <a:lnTo>
                    <a:pt x="0" y="2686050"/>
                  </a:lnTo>
                  <a:lnTo>
                    <a:pt x="1550670" y="5372100"/>
                  </a:lnTo>
                  <a:lnTo>
                    <a:pt x="5551818" y="5372100"/>
                  </a:lnTo>
                  <a:lnTo>
                    <a:pt x="7102488" y="2686050"/>
                  </a:lnTo>
                  <a:lnTo>
                    <a:pt x="5551818" y="0"/>
                  </a:lnTo>
                  <a:close/>
                </a:path>
              </a:pathLst>
            </a:custGeom>
            <a:solidFill>
              <a:srgbClr val="A066CB"/>
            </a:solidFill>
          </p:spPr>
        </p:sp>
      </p:grpSp>
      <p:grpSp>
        <p:nvGrpSpPr>
          <p:cNvPr name="Group 5" id="5"/>
          <p:cNvGrpSpPr/>
          <p:nvPr/>
        </p:nvGrpSpPr>
        <p:grpSpPr>
          <a:xfrm rot="0">
            <a:off x="-658261" y="904392"/>
            <a:ext cx="15172142" cy="1701967"/>
            <a:chOff x="0" y="0"/>
            <a:chExt cx="20229523" cy="2269289"/>
          </a:xfrm>
        </p:grpSpPr>
        <p:grpSp>
          <p:nvGrpSpPr>
            <p:cNvPr name="Group 6" id="6"/>
            <p:cNvGrpSpPr/>
            <p:nvPr/>
          </p:nvGrpSpPr>
          <p:grpSpPr>
            <a:xfrm rot="-10800000">
              <a:off x="0" y="0"/>
              <a:ext cx="20229523" cy="2269289"/>
              <a:chOff x="0" y="0"/>
              <a:chExt cx="47889450" cy="5372100"/>
            </a:xfrm>
          </p:grpSpPr>
          <p:sp>
            <p:nvSpPr>
              <p:cNvPr name="Freeform 7" id="7"/>
              <p:cNvSpPr/>
              <p:nvPr/>
            </p:nvSpPr>
            <p:spPr>
              <a:xfrm flipH="false" flipV="false" rot="0">
                <a:off x="0" y="0"/>
                <a:ext cx="47889449" cy="5372100"/>
              </a:xfrm>
              <a:custGeom>
                <a:avLst/>
                <a:gdLst/>
                <a:ahLst/>
                <a:cxnLst/>
                <a:rect r="r" b="b" t="t" l="l"/>
                <a:pathLst>
                  <a:path h="5372100" w="47889449">
                    <a:moveTo>
                      <a:pt x="46338781" y="0"/>
                    </a:moveTo>
                    <a:lnTo>
                      <a:pt x="1550670" y="0"/>
                    </a:lnTo>
                    <a:lnTo>
                      <a:pt x="0" y="2686050"/>
                    </a:lnTo>
                    <a:lnTo>
                      <a:pt x="1550670" y="5372100"/>
                    </a:lnTo>
                    <a:lnTo>
                      <a:pt x="46338781" y="5372100"/>
                    </a:lnTo>
                    <a:lnTo>
                      <a:pt x="47889449" y="2686050"/>
                    </a:lnTo>
                    <a:lnTo>
                      <a:pt x="46338781" y="0"/>
                    </a:lnTo>
                    <a:close/>
                  </a:path>
                </a:pathLst>
              </a:custGeom>
              <a:solidFill>
                <a:srgbClr val="1836B2"/>
              </a:solidFill>
            </p:spPr>
          </p:sp>
        </p:grpSp>
        <p:sp>
          <p:nvSpPr>
            <p:cNvPr name="TextBox 8" id="8"/>
            <p:cNvSpPr txBox="true"/>
            <p:nvPr/>
          </p:nvSpPr>
          <p:spPr>
            <a:xfrm rot="0">
              <a:off x="2191045" y="512555"/>
              <a:ext cx="16238336" cy="1301329"/>
            </a:xfrm>
            <a:prstGeom prst="rect">
              <a:avLst/>
            </a:prstGeom>
          </p:spPr>
          <p:txBody>
            <a:bodyPr anchor="t" rtlCol="false" tIns="0" lIns="0" bIns="0" rIns="0">
              <a:spAutoFit/>
            </a:bodyPr>
            <a:lstStyle/>
            <a:p>
              <a:pPr algn="l" marL="0" indent="0" lvl="0">
                <a:lnSpc>
                  <a:spcPts val="7397"/>
                </a:lnSpc>
                <a:spcBef>
                  <a:spcPct val="0"/>
                </a:spcBef>
              </a:pPr>
              <a:r>
                <a:rPr lang="en-US" b="true" sz="6725">
                  <a:solidFill>
                    <a:srgbClr val="FFFFFF"/>
                  </a:solidFill>
                  <a:latin typeface="Asap Semi-Bold"/>
                  <a:ea typeface="Asap Semi-Bold"/>
                  <a:cs typeface="Asap Semi-Bold"/>
                  <a:sym typeface="Asap Semi-Bold"/>
                </a:rPr>
                <a:t>Automatic Speech Recognition</a:t>
              </a:r>
            </a:p>
          </p:txBody>
        </p:sp>
      </p:grpSp>
      <p:sp>
        <p:nvSpPr>
          <p:cNvPr name="TextBox 9" id="9"/>
          <p:cNvSpPr txBox="true"/>
          <p:nvPr/>
        </p:nvSpPr>
        <p:spPr>
          <a:xfrm rot="0">
            <a:off x="1369119" y="4032232"/>
            <a:ext cx="14167601" cy="4947920"/>
          </a:xfrm>
          <a:prstGeom prst="rect">
            <a:avLst/>
          </a:prstGeom>
        </p:spPr>
        <p:txBody>
          <a:bodyPr anchor="t" rtlCol="false" tIns="0" lIns="0" bIns="0" rIns="0">
            <a:spAutoFit/>
          </a:bodyPr>
          <a:lstStyle/>
          <a:p>
            <a:pPr algn="l" marL="609915" indent="-304957" lvl="1">
              <a:lnSpc>
                <a:spcPts val="3954"/>
              </a:lnSpc>
              <a:buFont typeface="Arial"/>
              <a:buChar char="•"/>
            </a:pPr>
            <a:r>
              <a:rPr lang="en-US" sz="2824">
                <a:solidFill>
                  <a:srgbClr val="000000"/>
                </a:solidFill>
                <a:latin typeface="Asap"/>
                <a:ea typeface="Asap"/>
                <a:cs typeface="Asap"/>
                <a:sym typeface="Asap"/>
              </a:rPr>
              <a:t>Qua bài báo "Conformer: Convolution-augmented Transformer for Speech Recognition" cho thầy Conformer kết hợp các ưu điểm của CNN và Transformer để xử lý cả đặc trưng ngắn hạn và dài hạn, giúp nhận diện giọng nói chính xác hơn, đặc biệt trong môi trường có tạp âm. </a:t>
            </a:r>
          </a:p>
          <a:p>
            <a:pPr algn="l" marL="609915" indent="-304957" lvl="1">
              <a:lnSpc>
                <a:spcPts val="3954"/>
              </a:lnSpc>
              <a:buFont typeface="Arial"/>
              <a:buChar char="•"/>
            </a:pPr>
            <a:r>
              <a:rPr lang="en-US" sz="2824">
                <a:solidFill>
                  <a:srgbClr val="000000"/>
                </a:solidFill>
                <a:latin typeface="Asap"/>
                <a:ea typeface="Asap"/>
                <a:cs typeface="Asap"/>
                <a:sym typeface="Asap"/>
              </a:rPr>
              <a:t>Chọn mô hình </a:t>
            </a:r>
            <a:r>
              <a:rPr lang="en-US" b="true" sz="2824">
                <a:solidFill>
                  <a:srgbClr val="000000"/>
                </a:solidFill>
                <a:latin typeface="Asap Bold"/>
                <a:ea typeface="Asap Bold"/>
                <a:cs typeface="Asap Bold"/>
                <a:sym typeface="Asap Bold"/>
              </a:rPr>
              <a:t>Conformer-Transformer</a:t>
            </a:r>
            <a:r>
              <a:rPr lang="en-US" sz="2824">
                <a:solidFill>
                  <a:srgbClr val="000000"/>
                </a:solidFill>
                <a:latin typeface="Asap"/>
                <a:ea typeface="Asap"/>
                <a:cs typeface="Asap"/>
                <a:sym typeface="Asap"/>
              </a:rPr>
              <a:t> cho bài toán chuyển đổi âm thanh thành văn .  </a:t>
            </a:r>
          </a:p>
          <a:p>
            <a:pPr algn="l" marL="609915" indent="-304957" lvl="1">
              <a:lnSpc>
                <a:spcPts val="3954"/>
              </a:lnSpc>
              <a:buFont typeface="Arial"/>
              <a:buChar char="•"/>
            </a:pPr>
            <a:r>
              <a:rPr lang="en-US" b="true" sz="2824">
                <a:solidFill>
                  <a:srgbClr val="000000"/>
                </a:solidFill>
                <a:latin typeface="Asap Bold"/>
                <a:ea typeface="Asap Bold"/>
                <a:cs typeface="Asap Bold"/>
                <a:sym typeface="Asap Bold"/>
              </a:rPr>
              <a:t>Conformer (Bộ mã hóa - Encoder):</a:t>
            </a:r>
            <a:r>
              <a:rPr lang="en-US" sz="2824">
                <a:solidFill>
                  <a:srgbClr val="000000"/>
                </a:solidFill>
                <a:latin typeface="Asap"/>
                <a:ea typeface="Asap"/>
                <a:cs typeface="Asap"/>
                <a:sym typeface="Asap"/>
              </a:rPr>
              <a:t> Đóng vai trò như bộ mã hóa, Conformer nhận chuỗi âm thanh đầu vào và chuyển đổi nó thành một chuỗi các biểu diễn ẩn. </a:t>
            </a:r>
          </a:p>
          <a:p>
            <a:pPr algn="l" marL="609915" indent="-304957" lvl="1">
              <a:lnSpc>
                <a:spcPts val="3954"/>
              </a:lnSpc>
              <a:spcBef>
                <a:spcPct val="0"/>
              </a:spcBef>
              <a:buFont typeface="Arial"/>
              <a:buChar char="•"/>
            </a:pPr>
            <a:r>
              <a:rPr lang="en-US" b="true" sz="2824">
                <a:solidFill>
                  <a:srgbClr val="000000"/>
                </a:solidFill>
                <a:latin typeface="Asap Bold"/>
                <a:ea typeface="Asap Bold"/>
                <a:cs typeface="Asap Bold"/>
                <a:sym typeface="Asap Bold"/>
              </a:rPr>
              <a:t>Transformer (Bộ giải mã - Decoder)</a:t>
            </a:r>
            <a:r>
              <a:rPr lang="en-US" sz="2824">
                <a:solidFill>
                  <a:srgbClr val="000000"/>
                </a:solidFill>
                <a:latin typeface="Asap"/>
                <a:ea typeface="Asap"/>
                <a:cs typeface="Asap"/>
                <a:sym typeface="Asap"/>
              </a:rPr>
              <a:t>: Bộ giải mã Transformer nhận chuỗi biểu diễn ẩn từ Conformer và tạo ra chuỗi văn bản đầu ra tương ứng. c.</a:t>
            </a:r>
          </a:p>
          <a:p>
            <a:pPr algn="l">
              <a:lnSpc>
                <a:spcPts val="3954"/>
              </a:lnSpc>
              <a:spcBef>
                <a:spcPct val="0"/>
              </a:spcBef>
            </a:pPr>
          </a:p>
        </p:txBody>
      </p:sp>
      <p:grpSp>
        <p:nvGrpSpPr>
          <p:cNvPr name="Group 10" id="10"/>
          <p:cNvGrpSpPr/>
          <p:nvPr/>
        </p:nvGrpSpPr>
        <p:grpSpPr>
          <a:xfrm rot="0">
            <a:off x="-22860" y="-20174"/>
            <a:ext cx="18288000" cy="1122540"/>
            <a:chOff x="0" y="0"/>
            <a:chExt cx="24384000" cy="1496720"/>
          </a:xfrm>
        </p:grpSpPr>
        <p:sp>
          <p:nvSpPr>
            <p:cNvPr name="Freeform 11" id="11"/>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2" id="12"/>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2"/>
            <a:stretch>
              <a:fillRect l="0" t="0" r="0" b="0"/>
            </a:stretch>
          </a:blipFill>
        </p:spPr>
      </p:sp>
      <p:grpSp>
        <p:nvGrpSpPr>
          <p:cNvPr name="Group 13" id="13"/>
          <p:cNvGrpSpPr/>
          <p:nvPr/>
        </p:nvGrpSpPr>
        <p:grpSpPr>
          <a:xfrm rot="0">
            <a:off x="-22860" y="-20174"/>
            <a:ext cx="18288000" cy="1071105"/>
            <a:chOff x="0" y="0"/>
            <a:chExt cx="24384000" cy="1428140"/>
          </a:xfrm>
        </p:grpSpPr>
        <p:sp>
          <p:nvSpPr>
            <p:cNvPr name="Freeform 14" id="14"/>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5" id="15"/>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2"/>
            <a:stretch>
              <a:fillRect l="0" t="0" r="0" b="0"/>
            </a:stretch>
          </a:blipFill>
        </p:spPr>
      </p:sp>
      <p:sp>
        <p:nvSpPr>
          <p:cNvPr name="Freeform 16" id="16"/>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3"/>
            <a:stretch>
              <a:fillRect l="0" t="0" r="0" b="0"/>
            </a:stretch>
          </a:blipFill>
        </p:spPr>
      </p:sp>
      <p:sp>
        <p:nvSpPr>
          <p:cNvPr name="TextBox 17" id="17"/>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sp>
        <p:nvSpPr>
          <p:cNvPr name="Freeform 2" id="2"/>
          <p:cNvSpPr/>
          <p:nvPr/>
        </p:nvSpPr>
        <p:spPr>
          <a:xfrm flipH="false" flipV="false" rot="0">
            <a:off x="8915953" y="0"/>
            <a:ext cx="9372047" cy="9462683"/>
          </a:xfrm>
          <a:custGeom>
            <a:avLst/>
            <a:gdLst/>
            <a:ahLst/>
            <a:cxnLst/>
            <a:rect r="r" b="b" t="t" l="l"/>
            <a:pathLst>
              <a:path h="9462683" w="9372047">
                <a:moveTo>
                  <a:pt x="0" y="0"/>
                </a:moveTo>
                <a:lnTo>
                  <a:pt x="9372047" y="0"/>
                </a:lnTo>
                <a:lnTo>
                  <a:pt x="9372047" y="9462683"/>
                </a:lnTo>
                <a:lnTo>
                  <a:pt x="0" y="9462683"/>
                </a:lnTo>
                <a:lnTo>
                  <a:pt x="0" y="0"/>
                </a:lnTo>
                <a:close/>
              </a:path>
            </a:pathLst>
          </a:custGeom>
          <a:blipFill>
            <a:blip r:embed="rId2"/>
            <a:stretch>
              <a:fillRect l="0" t="-24281" r="0" b="-24281"/>
            </a:stretch>
          </a:blipFill>
        </p:spPr>
      </p:sp>
      <p:grpSp>
        <p:nvGrpSpPr>
          <p:cNvPr name="Group 3" id="3"/>
          <p:cNvGrpSpPr/>
          <p:nvPr/>
        </p:nvGrpSpPr>
        <p:grpSpPr>
          <a:xfrm rot="0">
            <a:off x="-2115283" y="6411649"/>
            <a:ext cx="14175218" cy="11400367"/>
            <a:chOff x="0" y="0"/>
            <a:chExt cx="6679670" cy="5372100"/>
          </a:xfrm>
        </p:grpSpPr>
        <p:sp>
          <p:nvSpPr>
            <p:cNvPr name="Freeform 4" id="4"/>
            <p:cNvSpPr/>
            <p:nvPr/>
          </p:nvSpPr>
          <p:spPr>
            <a:xfrm flipH="false" flipV="false" rot="0">
              <a:off x="0" y="0"/>
              <a:ext cx="6679670" cy="5372100"/>
            </a:xfrm>
            <a:custGeom>
              <a:avLst/>
              <a:gdLst/>
              <a:ahLst/>
              <a:cxnLst/>
              <a:rect r="r" b="b" t="t" l="l"/>
              <a:pathLst>
                <a:path h="5372100" w="6679670">
                  <a:moveTo>
                    <a:pt x="5129000" y="0"/>
                  </a:moveTo>
                  <a:lnTo>
                    <a:pt x="1550670" y="0"/>
                  </a:lnTo>
                  <a:lnTo>
                    <a:pt x="0" y="2686050"/>
                  </a:lnTo>
                  <a:lnTo>
                    <a:pt x="1550670" y="5372100"/>
                  </a:lnTo>
                  <a:lnTo>
                    <a:pt x="5129000" y="5372100"/>
                  </a:lnTo>
                  <a:lnTo>
                    <a:pt x="6679670" y="2686050"/>
                  </a:lnTo>
                  <a:lnTo>
                    <a:pt x="5129000" y="0"/>
                  </a:lnTo>
                  <a:close/>
                </a:path>
              </a:pathLst>
            </a:custGeom>
            <a:solidFill>
              <a:srgbClr val="A066CB"/>
            </a:solidFill>
          </p:spPr>
        </p:sp>
      </p:grpSp>
      <p:grpSp>
        <p:nvGrpSpPr>
          <p:cNvPr name="Group 5" id="5"/>
          <p:cNvGrpSpPr/>
          <p:nvPr/>
        </p:nvGrpSpPr>
        <p:grpSpPr>
          <a:xfrm rot="0">
            <a:off x="-3311742" y="-2412933"/>
            <a:ext cx="14175218" cy="11400367"/>
            <a:chOff x="0" y="0"/>
            <a:chExt cx="6679670" cy="5372100"/>
          </a:xfrm>
        </p:grpSpPr>
        <p:sp>
          <p:nvSpPr>
            <p:cNvPr name="Freeform 6" id="6"/>
            <p:cNvSpPr/>
            <p:nvPr/>
          </p:nvSpPr>
          <p:spPr>
            <a:xfrm flipH="false" flipV="false" rot="0">
              <a:off x="0" y="0"/>
              <a:ext cx="6679670" cy="5372100"/>
            </a:xfrm>
            <a:custGeom>
              <a:avLst/>
              <a:gdLst/>
              <a:ahLst/>
              <a:cxnLst/>
              <a:rect r="r" b="b" t="t" l="l"/>
              <a:pathLst>
                <a:path h="5372100" w="6679670">
                  <a:moveTo>
                    <a:pt x="5129000" y="0"/>
                  </a:moveTo>
                  <a:lnTo>
                    <a:pt x="1550670" y="0"/>
                  </a:lnTo>
                  <a:lnTo>
                    <a:pt x="0" y="2686050"/>
                  </a:lnTo>
                  <a:lnTo>
                    <a:pt x="1550670" y="5372100"/>
                  </a:lnTo>
                  <a:lnTo>
                    <a:pt x="5129000" y="5372100"/>
                  </a:lnTo>
                  <a:lnTo>
                    <a:pt x="6679670" y="2686050"/>
                  </a:lnTo>
                  <a:lnTo>
                    <a:pt x="5129000" y="0"/>
                  </a:lnTo>
                  <a:close/>
                </a:path>
              </a:pathLst>
            </a:custGeom>
            <a:solidFill>
              <a:srgbClr val="1836B2"/>
            </a:solidFill>
          </p:spPr>
        </p:sp>
      </p:grpSp>
      <p:grpSp>
        <p:nvGrpSpPr>
          <p:cNvPr name="Group 7" id="7"/>
          <p:cNvGrpSpPr/>
          <p:nvPr/>
        </p:nvGrpSpPr>
        <p:grpSpPr>
          <a:xfrm rot="0">
            <a:off x="10551366" y="7753528"/>
            <a:ext cx="10611554" cy="3418309"/>
            <a:chOff x="0" y="0"/>
            <a:chExt cx="16676766" cy="5372100"/>
          </a:xfrm>
        </p:grpSpPr>
        <p:sp>
          <p:nvSpPr>
            <p:cNvPr name="Freeform 8" id="8"/>
            <p:cNvSpPr/>
            <p:nvPr/>
          </p:nvSpPr>
          <p:spPr>
            <a:xfrm flipH="false" flipV="false" rot="0">
              <a:off x="0" y="0"/>
              <a:ext cx="16676767" cy="5372100"/>
            </a:xfrm>
            <a:custGeom>
              <a:avLst/>
              <a:gdLst/>
              <a:ahLst/>
              <a:cxnLst/>
              <a:rect r="r" b="b" t="t" l="l"/>
              <a:pathLst>
                <a:path h="5372100" w="16676767">
                  <a:moveTo>
                    <a:pt x="15126095" y="0"/>
                  </a:moveTo>
                  <a:lnTo>
                    <a:pt x="1550670" y="0"/>
                  </a:lnTo>
                  <a:lnTo>
                    <a:pt x="0" y="2686050"/>
                  </a:lnTo>
                  <a:lnTo>
                    <a:pt x="1550670" y="5372100"/>
                  </a:lnTo>
                  <a:lnTo>
                    <a:pt x="15126095" y="5372100"/>
                  </a:lnTo>
                  <a:lnTo>
                    <a:pt x="16676767" y="2686050"/>
                  </a:lnTo>
                  <a:lnTo>
                    <a:pt x="15126095" y="0"/>
                  </a:lnTo>
                  <a:close/>
                </a:path>
              </a:pathLst>
            </a:custGeom>
            <a:solidFill>
              <a:srgbClr val="FFFFFF"/>
            </a:solidFill>
          </p:spPr>
        </p:sp>
      </p:grpSp>
      <p:grpSp>
        <p:nvGrpSpPr>
          <p:cNvPr name="Group 9" id="9"/>
          <p:cNvGrpSpPr/>
          <p:nvPr/>
        </p:nvGrpSpPr>
        <p:grpSpPr>
          <a:xfrm rot="0">
            <a:off x="13982892" y="8702771"/>
            <a:ext cx="4722030" cy="759911"/>
            <a:chOff x="0" y="0"/>
            <a:chExt cx="6296041" cy="1013215"/>
          </a:xfrm>
        </p:grpSpPr>
        <p:sp>
          <p:nvSpPr>
            <p:cNvPr name="TextBox 10" id="10"/>
            <p:cNvSpPr txBox="true"/>
            <p:nvPr/>
          </p:nvSpPr>
          <p:spPr>
            <a:xfrm rot="0">
              <a:off x="2304840" y="24006"/>
              <a:ext cx="3991200" cy="743621"/>
            </a:xfrm>
            <a:prstGeom prst="rect">
              <a:avLst/>
            </a:prstGeom>
          </p:spPr>
          <p:txBody>
            <a:bodyPr anchor="t" rtlCol="false" tIns="0" lIns="0" bIns="0" rIns="0">
              <a:spAutoFit/>
            </a:bodyPr>
            <a:lstStyle/>
            <a:p>
              <a:pPr algn="l">
                <a:lnSpc>
                  <a:spcPts val="4617"/>
                </a:lnSpc>
                <a:spcBef>
                  <a:spcPct val="0"/>
                </a:spcBef>
              </a:pPr>
            </a:p>
          </p:txBody>
        </p:sp>
        <p:sp>
          <p:nvSpPr>
            <p:cNvPr name="Freeform 11" id="11"/>
            <p:cNvSpPr/>
            <p:nvPr/>
          </p:nvSpPr>
          <p:spPr>
            <a:xfrm flipH="false" flipV="false" rot="0">
              <a:off x="0" y="0"/>
              <a:ext cx="1774559" cy="1013215"/>
            </a:xfrm>
            <a:custGeom>
              <a:avLst/>
              <a:gdLst/>
              <a:ahLst/>
              <a:cxnLst/>
              <a:rect r="r" b="b" t="t" l="l"/>
              <a:pathLst>
                <a:path h="1013215" w="1774559">
                  <a:moveTo>
                    <a:pt x="0" y="0"/>
                  </a:moveTo>
                  <a:lnTo>
                    <a:pt x="1774559" y="0"/>
                  </a:lnTo>
                  <a:lnTo>
                    <a:pt x="1774559" y="1013215"/>
                  </a:lnTo>
                  <a:lnTo>
                    <a:pt x="0" y="1013215"/>
                  </a:lnTo>
                  <a:lnTo>
                    <a:pt x="0"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sp>
        <p:nvSpPr>
          <p:cNvPr name="TextBox 12" id="12"/>
          <p:cNvSpPr txBox="true"/>
          <p:nvPr/>
        </p:nvSpPr>
        <p:spPr>
          <a:xfrm rot="0">
            <a:off x="888801" y="2676791"/>
            <a:ext cx="6331777" cy="3343008"/>
          </a:xfrm>
          <a:prstGeom prst="rect">
            <a:avLst/>
          </a:prstGeom>
        </p:spPr>
        <p:txBody>
          <a:bodyPr anchor="t" rtlCol="false" tIns="0" lIns="0" bIns="0" rIns="0">
            <a:spAutoFit/>
          </a:bodyPr>
          <a:lstStyle/>
          <a:p>
            <a:pPr algn="l" marL="0" indent="0" lvl="0">
              <a:lnSpc>
                <a:spcPts val="13151"/>
              </a:lnSpc>
            </a:pPr>
            <a:r>
              <a:rPr lang="en-US" b="true" sz="11145">
                <a:solidFill>
                  <a:srgbClr val="FFFFFF"/>
                </a:solidFill>
                <a:latin typeface="Asap Semi-Bold"/>
                <a:ea typeface="Asap Semi-Bold"/>
                <a:cs typeface="Asap Semi-Bold"/>
                <a:sym typeface="Asap Semi-Bold"/>
              </a:rPr>
              <a:t>Xây dựng mô hình</a:t>
            </a:r>
          </a:p>
        </p:txBody>
      </p:sp>
      <p:grpSp>
        <p:nvGrpSpPr>
          <p:cNvPr name="Group 13" id="13"/>
          <p:cNvGrpSpPr/>
          <p:nvPr/>
        </p:nvGrpSpPr>
        <p:grpSpPr>
          <a:xfrm rot="0">
            <a:off x="-22860" y="-20174"/>
            <a:ext cx="18288000" cy="1122540"/>
            <a:chOff x="0" y="0"/>
            <a:chExt cx="24384000" cy="1496720"/>
          </a:xfrm>
        </p:grpSpPr>
        <p:sp>
          <p:nvSpPr>
            <p:cNvPr name="Freeform 14" id="14"/>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5" id="15"/>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5"/>
            <a:stretch>
              <a:fillRect l="0" t="0" r="0" b="0"/>
            </a:stretch>
          </a:blipFill>
        </p:spPr>
      </p:sp>
      <p:grpSp>
        <p:nvGrpSpPr>
          <p:cNvPr name="Group 16" id="16"/>
          <p:cNvGrpSpPr/>
          <p:nvPr/>
        </p:nvGrpSpPr>
        <p:grpSpPr>
          <a:xfrm rot="0">
            <a:off x="-22860" y="-20174"/>
            <a:ext cx="18288000" cy="1071105"/>
            <a:chOff x="0" y="0"/>
            <a:chExt cx="24384000" cy="1428140"/>
          </a:xfrm>
        </p:grpSpPr>
        <p:sp>
          <p:nvSpPr>
            <p:cNvPr name="Freeform 17" id="17"/>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8" id="18"/>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5"/>
            <a:stretch>
              <a:fillRect l="0" t="0" r="0" b="0"/>
            </a:stretch>
          </a:blipFill>
        </p:spPr>
      </p:sp>
      <p:sp>
        <p:nvSpPr>
          <p:cNvPr name="Freeform 19" id="19"/>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6"/>
            <a:stretch>
              <a:fillRect l="0" t="0" r="0" b="0"/>
            </a:stretch>
          </a:blipFill>
        </p:spPr>
      </p:sp>
      <p:sp>
        <p:nvSpPr>
          <p:cNvPr name="TextBox 20" id="20"/>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086257" y="1432834"/>
            <a:ext cx="455999" cy="748655"/>
          </a:xfrm>
          <a:custGeom>
            <a:avLst/>
            <a:gdLst/>
            <a:ahLst/>
            <a:cxnLst/>
            <a:rect r="r" b="b" t="t" l="l"/>
            <a:pathLst>
              <a:path h="748655" w="455999">
                <a:moveTo>
                  <a:pt x="0" y="0"/>
                </a:moveTo>
                <a:lnTo>
                  <a:pt x="455999" y="0"/>
                </a:lnTo>
                <a:lnTo>
                  <a:pt x="455999" y="748655"/>
                </a:lnTo>
                <a:lnTo>
                  <a:pt x="0" y="74865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109351" y="-4405272"/>
            <a:ext cx="12450234" cy="6921093"/>
            <a:chOff x="0" y="0"/>
            <a:chExt cx="9663778" cy="5372100"/>
          </a:xfrm>
        </p:grpSpPr>
        <p:sp>
          <p:nvSpPr>
            <p:cNvPr name="Freeform 4" id="4"/>
            <p:cNvSpPr/>
            <p:nvPr/>
          </p:nvSpPr>
          <p:spPr>
            <a:xfrm flipH="false" flipV="false" rot="0">
              <a:off x="0" y="0"/>
              <a:ext cx="9663778" cy="5372100"/>
            </a:xfrm>
            <a:custGeom>
              <a:avLst/>
              <a:gdLst/>
              <a:ahLst/>
              <a:cxnLst/>
              <a:rect r="r" b="b" t="t" l="l"/>
              <a:pathLst>
                <a:path h="5372100" w="9663778">
                  <a:moveTo>
                    <a:pt x="8113108" y="0"/>
                  </a:moveTo>
                  <a:lnTo>
                    <a:pt x="1550670" y="0"/>
                  </a:lnTo>
                  <a:lnTo>
                    <a:pt x="0" y="2686050"/>
                  </a:lnTo>
                  <a:lnTo>
                    <a:pt x="1550670" y="5372100"/>
                  </a:lnTo>
                  <a:lnTo>
                    <a:pt x="8113108" y="5372100"/>
                  </a:lnTo>
                  <a:lnTo>
                    <a:pt x="9663778" y="2686050"/>
                  </a:lnTo>
                  <a:lnTo>
                    <a:pt x="8113108" y="0"/>
                  </a:lnTo>
                  <a:close/>
                </a:path>
              </a:pathLst>
            </a:custGeom>
            <a:solidFill>
              <a:srgbClr val="1836B2"/>
            </a:solidFill>
          </p:spPr>
        </p:sp>
      </p:grpSp>
      <p:grpSp>
        <p:nvGrpSpPr>
          <p:cNvPr name="Group 5" id="5"/>
          <p:cNvGrpSpPr/>
          <p:nvPr/>
        </p:nvGrpSpPr>
        <p:grpSpPr>
          <a:xfrm rot="0">
            <a:off x="6323141" y="987158"/>
            <a:ext cx="13045224" cy="1318788"/>
            <a:chOff x="0" y="0"/>
            <a:chExt cx="17393633" cy="1758384"/>
          </a:xfrm>
        </p:grpSpPr>
        <p:grpSp>
          <p:nvGrpSpPr>
            <p:cNvPr name="Group 6" id="6"/>
            <p:cNvGrpSpPr/>
            <p:nvPr/>
          </p:nvGrpSpPr>
          <p:grpSpPr>
            <a:xfrm rot="-10800000">
              <a:off x="0" y="0"/>
              <a:ext cx="17393633" cy="1758384"/>
              <a:chOff x="0" y="0"/>
              <a:chExt cx="53139896" cy="5372100"/>
            </a:xfrm>
          </p:grpSpPr>
          <p:sp>
            <p:nvSpPr>
              <p:cNvPr name="Freeform 7" id="7"/>
              <p:cNvSpPr/>
              <p:nvPr/>
            </p:nvSpPr>
            <p:spPr>
              <a:xfrm flipH="false" flipV="false" rot="0">
                <a:off x="0" y="0"/>
                <a:ext cx="53139894" cy="5372100"/>
              </a:xfrm>
              <a:custGeom>
                <a:avLst/>
                <a:gdLst/>
                <a:ahLst/>
                <a:cxnLst/>
                <a:rect r="r" b="b" t="t" l="l"/>
                <a:pathLst>
                  <a:path h="5372100" w="53139894">
                    <a:moveTo>
                      <a:pt x="51589226" y="0"/>
                    </a:moveTo>
                    <a:lnTo>
                      <a:pt x="1550670" y="0"/>
                    </a:lnTo>
                    <a:lnTo>
                      <a:pt x="0" y="2686050"/>
                    </a:lnTo>
                    <a:lnTo>
                      <a:pt x="1550670" y="5372100"/>
                    </a:lnTo>
                    <a:lnTo>
                      <a:pt x="51589226" y="5372100"/>
                    </a:lnTo>
                    <a:lnTo>
                      <a:pt x="53139894" y="2686050"/>
                    </a:lnTo>
                    <a:lnTo>
                      <a:pt x="51589226" y="0"/>
                    </a:lnTo>
                    <a:close/>
                  </a:path>
                </a:pathLst>
              </a:custGeom>
              <a:solidFill>
                <a:srgbClr val="A066CB"/>
              </a:solidFill>
            </p:spPr>
          </p:sp>
        </p:grpSp>
        <p:sp>
          <p:nvSpPr>
            <p:cNvPr name="TextBox 8" id="8"/>
            <p:cNvSpPr txBox="true"/>
            <p:nvPr/>
          </p:nvSpPr>
          <p:spPr>
            <a:xfrm rot="0">
              <a:off x="1007541" y="406282"/>
              <a:ext cx="14284173" cy="987199"/>
            </a:xfrm>
            <a:prstGeom prst="rect">
              <a:avLst/>
            </a:prstGeom>
          </p:spPr>
          <p:txBody>
            <a:bodyPr anchor="t" rtlCol="false" tIns="0" lIns="0" bIns="0" rIns="0">
              <a:spAutoFit/>
            </a:bodyPr>
            <a:lstStyle/>
            <a:p>
              <a:pPr algn="ctr" marL="0" indent="0" lvl="0">
                <a:lnSpc>
                  <a:spcPts val="5554"/>
                </a:lnSpc>
                <a:spcBef>
                  <a:spcPct val="0"/>
                </a:spcBef>
              </a:pPr>
              <a:r>
                <a:rPr lang="en-US" b="true" sz="5049">
                  <a:solidFill>
                    <a:srgbClr val="FFFFFF"/>
                  </a:solidFill>
                  <a:latin typeface="Asap Semi-Bold"/>
                  <a:ea typeface="Asap Semi-Bold"/>
                  <a:cs typeface="Asap Semi-Bold"/>
                  <a:sym typeface="Asap Semi-Bold"/>
                </a:rPr>
                <a:t>Xây dựng mô hình</a:t>
              </a:r>
            </a:p>
          </p:txBody>
        </p:sp>
      </p:grpSp>
      <p:grpSp>
        <p:nvGrpSpPr>
          <p:cNvPr name="Group 9" id="9"/>
          <p:cNvGrpSpPr/>
          <p:nvPr/>
        </p:nvGrpSpPr>
        <p:grpSpPr>
          <a:xfrm rot="0">
            <a:off x="-22860" y="-20174"/>
            <a:ext cx="18288000" cy="1122540"/>
            <a:chOff x="0" y="0"/>
            <a:chExt cx="24384000" cy="1496720"/>
          </a:xfrm>
        </p:grpSpPr>
        <p:sp>
          <p:nvSpPr>
            <p:cNvPr name="Freeform 10" id="10"/>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1" id="11"/>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4"/>
            <a:stretch>
              <a:fillRect l="0" t="0" r="0" b="0"/>
            </a:stretch>
          </a:blipFill>
        </p:spPr>
      </p:sp>
      <p:grpSp>
        <p:nvGrpSpPr>
          <p:cNvPr name="Group 12" id="12"/>
          <p:cNvGrpSpPr/>
          <p:nvPr/>
        </p:nvGrpSpPr>
        <p:grpSpPr>
          <a:xfrm rot="0">
            <a:off x="-22860" y="-20174"/>
            <a:ext cx="18288000" cy="1071105"/>
            <a:chOff x="0" y="0"/>
            <a:chExt cx="24384000" cy="1428140"/>
          </a:xfrm>
        </p:grpSpPr>
        <p:sp>
          <p:nvSpPr>
            <p:cNvPr name="Freeform 13" id="13"/>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4" id="14"/>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4"/>
            <a:stretch>
              <a:fillRect l="0" t="0" r="0" b="0"/>
            </a:stretch>
          </a:blipFill>
        </p:spPr>
      </p:sp>
      <p:sp>
        <p:nvSpPr>
          <p:cNvPr name="Freeform 15" id="15"/>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5"/>
            <a:stretch>
              <a:fillRect l="0" t="0" r="0" b="0"/>
            </a:stretch>
          </a:blipFill>
        </p:spPr>
      </p:sp>
      <p:sp>
        <p:nvSpPr>
          <p:cNvPr name="Freeform 16" id="16"/>
          <p:cNvSpPr/>
          <p:nvPr/>
        </p:nvSpPr>
        <p:spPr>
          <a:xfrm flipH="false" flipV="false" rot="0">
            <a:off x="7571117" y="3134497"/>
            <a:ext cx="10155505" cy="6397968"/>
          </a:xfrm>
          <a:custGeom>
            <a:avLst/>
            <a:gdLst/>
            <a:ahLst/>
            <a:cxnLst/>
            <a:rect r="r" b="b" t="t" l="l"/>
            <a:pathLst>
              <a:path h="6397968" w="10155505">
                <a:moveTo>
                  <a:pt x="0" y="0"/>
                </a:moveTo>
                <a:lnTo>
                  <a:pt x="10155505" y="0"/>
                </a:lnTo>
                <a:lnTo>
                  <a:pt x="10155505" y="6397968"/>
                </a:lnTo>
                <a:lnTo>
                  <a:pt x="0" y="6397968"/>
                </a:lnTo>
                <a:lnTo>
                  <a:pt x="0" y="0"/>
                </a:lnTo>
                <a:close/>
              </a:path>
            </a:pathLst>
          </a:custGeom>
          <a:blipFill>
            <a:blip r:embed="rId6"/>
            <a:stretch>
              <a:fillRect l="0" t="0" r="0" b="0"/>
            </a:stretch>
          </a:blipFill>
        </p:spPr>
      </p:sp>
      <p:sp>
        <p:nvSpPr>
          <p:cNvPr name="TextBox 17" id="17"/>
          <p:cNvSpPr txBox="true"/>
          <p:nvPr/>
        </p:nvSpPr>
        <p:spPr>
          <a:xfrm rot="0">
            <a:off x="935182" y="2325953"/>
            <a:ext cx="10311866" cy="1131312"/>
          </a:xfrm>
          <a:prstGeom prst="rect">
            <a:avLst/>
          </a:prstGeom>
        </p:spPr>
        <p:txBody>
          <a:bodyPr anchor="t" rtlCol="false" tIns="0" lIns="0" bIns="0" rIns="0">
            <a:spAutoFit/>
          </a:bodyPr>
          <a:lstStyle/>
          <a:p>
            <a:pPr algn="l">
              <a:lnSpc>
                <a:spcPts val="10105"/>
              </a:lnSpc>
            </a:pPr>
            <a:r>
              <a:rPr lang="en-US" sz="4281" spc="-85">
                <a:solidFill>
                  <a:srgbClr val="000000"/>
                </a:solidFill>
                <a:latin typeface="Asap"/>
                <a:ea typeface="Asap"/>
                <a:cs typeface="Asap"/>
                <a:sym typeface="Asap"/>
              </a:rPr>
              <a:t>Chuẩn bị dữ liệu</a:t>
            </a:r>
          </a:p>
        </p:txBody>
      </p:sp>
      <p:sp>
        <p:nvSpPr>
          <p:cNvPr name="TextBox 18" id="18"/>
          <p:cNvSpPr txBox="true"/>
          <p:nvPr/>
        </p:nvSpPr>
        <p:spPr>
          <a:xfrm rot="0">
            <a:off x="693135" y="3578860"/>
            <a:ext cx="6733842" cy="6708140"/>
          </a:xfrm>
          <a:prstGeom prst="rect">
            <a:avLst/>
          </a:prstGeom>
        </p:spPr>
        <p:txBody>
          <a:bodyPr anchor="t" rtlCol="false" tIns="0" lIns="0" bIns="0" rIns="0">
            <a:spAutoFit/>
          </a:bodyPr>
          <a:lstStyle/>
          <a:p>
            <a:pPr algn="l" marL="545146" indent="-272573" lvl="1">
              <a:lnSpc>
                <a:spcPts val="3534"/>
              </a:lnSpc>
              <a:buFont typeface="Arial"/>
              <a:buChar char="•"/>
            </a:pPr>
            <a:r>
              <a:rPr lang="en-US" b="true" sz="2524">
                <a:solidFill>
                  <a:srgbClr val="000000"/>
                </a:solidFill>
                <a:latin typeface="Asap Bold"/>
                <a:ea typeface="Asap Bold"/>
                <a:cs typeface="Asap Bold"/>
                <a:sym typeface="Asap Bold"/>
              </a:rPr>
              <a:t>Tập dữ liệu </a:t>
            </a:r>
            <a:r>
              <a:rPr lang="en-US" sz="2524">
                <a:solidFill>
                  <a:srgbClr val="000000"/>
                </a:solidFill>
                <a:latin typeface="Asap"/>
                <a:ea typeface="Asap"/>
                <a:cs typeface="Asap"/>
                <a:sym typeface="Asap"/>
              </a:rPr>
              <a:t>được sử dụng là VIVOS, một tập dữ liệu tiếng Việt dành cho nghiên cứu Nhận dạng Giọng nói.</a:t>
            </a:r>
          </a:p>
          <a:p>
            <a:pPr algn="l" marL="545146" indent="-272573" lvl="1">
              <a:lnSpc>
                <a:spcPts val="3534"/>
              </a:lnSpc>
              <a:buFont typeface="Arial"/>
              <a:buChar char="•"/>
            </a:pPr>
            <a:r>
              <a:rPr lang="en-US" b="true" sz="2524">
                <a:solidFill>
                  <a:srgbClr val="000000"/>
                </a:solidFill>
                <a:latin typeface="Asap Bold"/>
                <a:ea typeface="Asap Bold"/>
                <a:cs typeface="Asap Bold"/>
                <a:sym typeface="Asap Bold"/>
              </a:rPr>
              <a:t>Nguồn gốc: </a:t>
            </a:r>
            <a:r>
              <a:rPr lang="en-US" sz="2524" u="sng">
                <a:solidFill>
                  <a:srgbClr val="1836B2"/>
                </a:solidFill>
                <a:latin typeface="Asap"/>
                <a:ea typeface="Asap"/>
                <a:cs typeface="Asap"/>
                <a:sym typeface="Asap"/>
                <a:hlinkClick r:id="rId7" tooltip="https://www.kaggle.com/datasets/thinh127/vivos-vietnamese"/>
              </a:rPr>
              <a:t>VIVOS Vietnamese | Kaggle</a:t>
            </a:r>
          </a:p>
          <a:p>
            <a:pPr algn="l" marL="545146" indent="-272573" lvl="1">
              <a:lnSpc>
                <a:spcPts val="3534"/>
              </a:lnSpc>
              <a:buFont typeface="Arial"/>
              <a:buChar char="•"/>
            </a:pPr>
            <a:r>
              <a:rPr lang="en-US" b="true" sz="2524">
                <a:solidFill>
                  <a:srgbClr val="000000"/>
                </a:solidFill>
                <a:latin typeface="Asap Bold"/>
                <a:ea typeface="Asap Bold"/>
                <a:cs typeface="Asap Bold"/>
                <a:sym typeface="Asap Bold"/>
              </a:rPr>
              <a:t>Kích thước:</a:t>
            </a:r>
          </a:p>
          <a:p>
            <a:pPr algn="l" marL="1090293" indent="-363431" lvl="2">
              <a:lnSpc>
                <a:spcPts val="3534"/>
              </a:lnSpc>
              <a:buFont typeface="Arial"/>
              <a:buChar char="⚬"/>
            </a:pPr>
            <a:r>
              <a:rPr lang="en-US" sz="2524">
                <a:solidFill>
                  <a:srgbClr val="000000"/>
                </a:solidFill>
                <a:latin typeface="Asap"/>
                <a:ea typeface="Asap"/>
                <a:cs typeface="Asap"/>
                <a:sym typeface="Asap"/>
              </a:rPr>
              <a:t>·Số lượng bản ghi âm: 12420</a:t>
            </a:r>
          </a:p>
          <a:p>
            <a:pPr algn="l" marL="1090293" indent="-363431" lvl="2">
              <a:lnSpc>
                <a:spcPts val="3534"/>
              </a:lnSpc>
              <a:buFont typeface="Arial"/>
              <a:buChar char="⚬"/>
            </a:pPr>
            <a:r>
              <a:rPr lang="en-US" sz="2524">
                <a:solidFill>
                  <a:srgbClr val="000000"/>
                </a:solidFill>
                <a:latin typeface="Asap"/>
                <a:ea typeface="Asap"/>
                <a:cs typeface="Asap"/>
                <a:sym typeface="Asap"/>
              </a:rPr>
              <a:t>·Tổng thời lượng: 15.67 giờ</a:t>
            </a:r>
          </a:p>
          <a:p>
            <a:pPr algn="l" marL="1090293" indent="-363431" lvl="2">
              <a:lnSpc>
                <a:spcPts val="3534"/>
              </a:lnSpc>
              <a:buFont typeface="Arial"/>
              <a:buChar char="⚬"/>
            </a:pPr>
            <a:r>
              <a:rPr lang="en-US" sz="2524">
                <a:solidFill>
                  <a:srgbClr val="000000"/>
                </a:solidFill>
                <a:latin typeface="Asap"/>
                <a:ea typeface="Asap"/>
                <a:cs typeface="Asap"/>
                <a:sym typeface="Asap"/>
              </a:rPr>
              <a:t>·Độ dài trung bình: 8 giây</a:t>
            </a:r>
          </a:p>
          <a:p>
            <a:pPr algn="l" marL="1090293" indent="-363431" lvl="2">
              <a:lnSpc>
                <a:spcPts val="3534"/>
              </a:lnSpc>
              <a:buFont typeface="Arial"/>
              <a:buChar char="⚬"/>
            </a:pPr>
            <a:r>
              <a:rPr lang="en-US" sz="2524">
                <a:solidFill>
                  <a:srgbClr val="000000"/>
                </a:solidFill>
                <a:latin typeface="Asap"/>
                <a:ea typeface="Asap"/>
                <a:cs typeface="Asap"/>
                <a:sym typeface="Asap"/>
              </a:rPr>
              <a:t>·Độ dài tối đa: 29.4 giây</a:t>
            </a:r>
          </a:p>
          <a:p>
            <a:pPr algn="l" marL="1090293" indent="-363431" lvl="2">
              <a:lnSpc>
                <a:spcPts val="3534"/>
              </a:lnSpc>
              <a:buFont typeface="Arial"/>
              <a:buChar char="⚬"/>
            </a:pPr>
            <a:r>
              <a:rPr lang="en-US" sz="2524">
                <a:solidFill>
                  <a:srgbClr val="000000"/>
                </a:solidFill>
                <a:latin typeface="Asap"/>
                <a:ea typeface="Asap"/>
                <a:cs typeface="Asap"/>
                <a:sym typeface="Asap"/>
              </a:rPr>
              <a:t>·Độ dài tối thiểu: 1.42 giây</a:t>
            </a:r>
          </a:p>
          <a:p>
            <a:pPr algn="l" marL="1090293" indent="-363431" lvl="2">
              <a:lnSpc>
                <a:spcPts val="3534"/>
              </a:lnSpc>
              <a:buFont typeface="Arial"/>
              <a:buChar char="⚬"/>
            </a:pPr>
            <a:r>
              <a:rPr lang="en-US" sz="2524">
                <a:solidFill>
                  <a:srgbClr val="000000"/>
                </a:solidFill>
                <a:latin typeface="Asap"/>
                <a:ea typeface="Asap"/>
                <a:cs typeface="Asap"/>
                <a:sym typeface="Asap"/>
              </a:rPr>
              <a:t>·Nội dung: Đa dạng</a:t>
            </a:r>
          </a:p>
          <a:p>
            <a:pPr algn="l" marL="1090293" indent="-363431" lvl="2">
              <a:lnSpc>
                <a:spcPts val="3534"/>
              </a:lnSpc>
              <a:buFont typeface="Arial"/>
              <a:buChar char="⚬"/>
            </a:pPr>
            <a:r>
              <a:rPr lang="en-US" sz="2524">
                <a:solidFill>
                  <a:srgbClr val="000000"/>
                </a:solidFill>
                <a:latin typeface="Asap"/>
                <a:ea typeface="Asap"/>
                <a:cs typeface="Asap"/>
                <a:sym typeface="Asap"/>
              </a:rPr>
              <a:t>·Số lượng người nói: 65</a:t>
            </a:r>
          </a:p>
          <a:p>
            <a:pPr algn="l" marL="1090293" indent="-363431" lvl="2">
              <a:lnSpc>
                <a:spcPts val="3534"/>
              </a:lnSpc>
              <a:buFont typeface="Arial"/>
              <a:buChar char="⚬"/>
            </a:pPr>
            <a:r>
              <a:rPr lang="en-US" sz="2524">
                <a:solidFill>
                  <a:srgbClr val="000000"/>
                </a:solidFill>
                <a:latin typeface="Asap"/>
                <a:ea typeface="Asap"/>
                <a:cs typeface="Asap"/>
                <a:sym typeface="Asap"/>
              </a:rPr>
              <a:t>·Vùng miền: Đa dạng</a:t>
            </a:r>
          </a:p>
          <a:p>
            <a:pPr algn="l" marL="1090293" indent="-363431" lvl="2">
              <a:lnSpc>
                <a:spcPts val="3534"/>
              </a:lnSpc>
              <a:buFont typeface="Arial"/>
              <a:buChar char="⚬"/>
            </a:pPr>
            <a:r>
              <a:rPr lang="en-US" sz="2524">
                <a:solidFill>
                  <a:srgbClr val="000000"/>
                </a:solidFill>
                <a:latin typeface="Asap"/>
                <a:ea typeface="Asap"/>
                <a:cs typeface="Asap"/>
                <a:sym typeface="Asap"/>
              </a:rPr>
              <a:t>·File âm thanh: .wav</a:t>
            </a:r>
          </a:p>
          <a:p>
            <a:pPr algn="l" marL="0" indent="0" lvl="0">
              <a:lnSpc>
                <a:spcPts val="3534"/>
              </a:lnSpc>
              <a:spcBef>
                <a:spcPct val="0"/>
              </a:spcBef>
            </a:pPr>
          </a:p>
        </p:txBody>
      </p:sp>
      <p:sp>
        <p:nvSpPr>
          <p:cNvPr name="TextBox 19" id="19"/>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
        <p:nvSpPr>
          <p:cNvPr name="TextBox 20" id="20"/>
          <p:cNvSpPr txBox="true"/>
          <p:nvPr/>
        </p:nvSpPr>
        <p:spPr>
          <a:xfrm rot="0">
            <a:off x="12648870" y="4624798"/>
            <a:ext cx="4110041" cy="2056346"/>
          </a:xfrm>
          <a:prstGeom prst="rect">
            <a:avLst/>
          </a:prstGeom>
        </p:spPr>
        <p:txBody>
          <a:bodyPr anchor="t" rtlCol="false" tIns="0" lIns="0" bIns="0" rIns="0">
            <a:spAutoFit/>
          </a:bodyPr>
          <a:lstStyle/>
          <a:p>
            <a:pPr algn="l">
              <a:lnSpc>
                <a:spcPts val="5521"/>
              </a:lnSpc>
            </a:pPr>
            <a:r>
              <a:rPr lang="en-US" b="true" sz="3781" spc="-75">
                <a:solidFill>
                  <a:srgbClr val="000000"/>
                </a:solidFill>
                <a:latin typeface="Asap Medium"/>
                <a:ea typeface="Asap Medium"/>
                <a:cs typeface="Asap Medium"/>
                <a:sym typeface="Asap Medium"/>
              </a:rPr>
              <a:t>Biều đồ phân phối độ dài data anh thanh</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086257" y="1432834"/>
            <a:ext cx="455999" cy="748655"/>
          </a:xfrm>
          <a:custGeom>
            <a:avLst/>
            <a:gdLst/>
            <a:ahLst/>
            <a:cxnLst/>
            <a:rect r="r" b="b" t="t" l="l"/>
            <a:pathLst>
              <a:path h="748655" w="455999">
                <a:moveTo>
                  <a:pt x="0" y="0"/>
                </a:moveTo>
                <a:lnTo>
                  <a:pt x="455999" y="0"/>
                </a:lnTo>
                <a:lnTo>
                  <a:pt x="455999" y="748655"/>
                </a:lnTo>
                <a:lnTo>
                  <a:pt x="0" y="74865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109351" y="-4405272"/>
            <a:ext cx="12450234" cy="6921093"/>
            <a:chOff x="0" y="0"/>
            <a:chExt cx="9663778" cy="5372100"/>
          </a:xfrm>
        </p:grpSpPr>
        <p:sp>
          <p:nvSpPr>
            <p:cNvPr name="Freeform 4" id="4"/>
            <p:cNvSpPr/>
            <p:nvPr/>
          </p:nvSpPr>
          <p:spPr>
            <a:xfrm flipH="false" flipV="false" rot="0">
              <a:off x="0" y="0"/>
              <a:ext cx="9663778" cy="5372100"/>
            </a:xfrm>
            <a:custGeom>
              <a:avLst/>
              <a:gdLst/>
              <a:ahLst/>
              <a:cxnLst/>
              <a:rect r="r" b="b" t="t" l="l"/>
              <a:pathLst>
                <a:path h="5372100" w="9663778">
                  <a:moveTo>
                    <a:pt x="8113108" y="0"/>
                  </a:moveTo>
                  <a:lnTo>
                    <a:pt x="1550670" y="0"/>
                  </a:lnTo>
                  <a:lnTo>
                    <a:pt x="0" y="2686050"/>
                  </a:lnTo>
                  <a:lnTo>
                    <a:pt x="1550670" y="5372100"/>
                  </a:lnTo>
                  <a:lnTo>
                    <a:pt x="8113108" y="5372100"/>
                  </a:lnTo>
                  <a:lnTo>
                    <a:pt x="9663778" y="2686050"/>
                  </a:lnTo>
                  <a:lnTo>
                    <a:pt x="8113108" y="0"/>
                  </a:lnTo>
                  <a:close/>
                </a:path>
              </a:pathLst>
            </a:custGeom>
            <a:solidFill>
              <a:srgbClr val="1836B2"/>
            </a:solidFill>
          </p:spPr>
        </p:sp>
      </p:grpSp>
      <p:grpSp>
        <p:nvGrpSpPr>
          <p:cNvPr name="Group 5" id="5"/>
          <p:cNvGrpSpPr/>
          <p:nvPr/>
        </p:nvGrpSpPr>
        <p:grpSpPr>
          <a:xfrm rot="0">
            <a:off x="6323141" y="987158"/>
            <a:ext cx="13045224" cy="1318788"/>
            <a:chOff x="0" y="0"/>
            <a:chExt cx="17393633" cy="1758384"/>
          </a:xfrm>
        </p:grpSpPr>
        <p:grpSp>
          <p:nvGrpSpPr>
            <p:cNvPr name="Group 6" id="6"/>
            <p:cNvGrpSpPr/>
            <p:nvPr/>
          </p:nvGrpSpPr>
          <p:grpSpPr>
            <a:xfrm rot="-10800000">
              <a:off x="0" y="0"/>
              <a:ext cx="17393633" cy="1758384"/>
              <a:chOff x="0" y="0"/>
              <a:chExt cx="53139896" cy="5372100"/>
            </a:xfrm>
          </p:grpSpPr>
          <p:sp>
            <p:nvSpPr>
              <p:cNvPr name="Freeform 7" id="7"/>
              <p:cNvSpPr/>
              <p:nvPr/>
            </p:nvSpPr>
            <p:spPr>
              <a:xfrm flipH="false" flipV="false" rot="0">
                <a:off x="0" y="0"/>
                <a:ext cx="53139894" cy="5372100"/>
              </a:xfrm>
              <a:custGeom>
                <a:avLst/>
                <a:gdLst/>
                <a:ahLst/>
                <a:cxnLst/>
                <a:rect r="r" b="b" t="t" l="l"/>
                <a:pathLst>
                  <a:path h="5372100" w="53139894">
                    <a:moveTo>
                      <a:pt x="51589226" y="0"/>
                    </a:moveTo>
                    <a:lnTo>
                      <a:pt x="1550670" y="0"/>
                    </a:lnTo>
                    <a:lnTo>
                      <a:pt x="0" y="2686050"/>
                    </a:lnTo>
                    <a:lnTo>
                      <a:pt x="1550670" y="5372100"/>
                    </a:lnTo>
                    <a:lnTo>
                      <a:pt x="51589226" y="5372100"/>
                    </a:lnTo>
                    <a:lnTo>
                      <a:pt x="53139894" y="2686050"/>
                    </a:lnTo>
                    <a:lnTo>
                      <a:pt x="51589226" y="0"/>
                    </a:lnTo>
                    <a:close/>
                  </a:path>
                </a:pathLst>
              </a:custGeom>
              <a:solidFill>
                <a:srgbClr val="A066CB"/>
              </a:solidFill>
            </p:spPr>
          </p:sp>
        </p:grpSp>
        <p:sp>
          <p:nvSpPr>
            <p:cNvPr name="TextBox 8" id="8"/>
            <p:cNvSpPr txBox="true"/>
            <p:nvPr/>
          </p:nvSpPr>
          <p:spPr>
            <a:xfrm rot="0">
              <a:off x="1007541" y="406282"/>
              <a:ext cx="14284173" cy="987199"/>
            </a:xfrm>
            <a:prstGeom prst="rect">
              <a:avLst/>
            </a:prstGeom>
          </p:spPr>
          <p:txBody>
            <a:bodyPr anchor="t" rtlCol="false" tIns="0" lIns="0" bIns="0" rIns="0">
              <a:spAutoFit/>
            </a:bodyPr>
            <a:lstStyle/>
            <a:p>
              <a:pPr algn="ctr" marL="0" indent="0" lvl="0">
                <a:lnSpc>
                  <a:spcPts val="5554"/>
                </a:lnSpc>
                <a:spcBef>
                  <a:spcPct val="0"/>
                </a:spcBef>
              </a:pPr>
              <a:r>
                <a:rPr lang="en-US" b="true" sz="5049">
                  <a:solidFill>
                    <a:srgbClr val="FFFFFF"/>
                  </a:solidFill>
                  <a:latin typeface="Asap Semi-Bold"/>
                  <a:ea typeface="Asap Semi-Bold"/>
                  <a:cs typeface="Asap Semi-Bold"/>
                  <a:sym typeface="Asap Semi-Bold"/>
                </a:rPr>
                <a:t>Xây dựng mô hình</a:t>
              </a:r>
            </a:p>
          </p:txBody>
        </p:sp>
      </p:grpSp>
      <p:grpSp>
        <p:nvGrpSpPr>
          <p:cNvPr name="Group 9" id="9"/>
          <p:cNvGrpSpPr/>
          <p:nvPr/>
        </p:nvGrpSpPr>
        <p:grpSpPr>
          <a:xfrm rot="0">
            <a:off x="-22860" y="-20174"/>
            <a:ext cx="18288000" cy="1122540"/>
            <a:chOff x="0" y="0"/>
            <a:chExt cx="24384000" cy="1496720"/>
          </a:xfrm>
        </p:grpSpPr>
        <p:sp>
          <p:nvSpPr>
            <p:cNvPr name="Freeform 10" id="10"/>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1" id="11"/>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4"/>
            <a:stretch>
              <a:fillRect l="0" t="0" r="0" b="0"/>
            </a:stretch>
          </a:blipFill>
        </p:spPr>
      </p:sp>
      <p:grpSp>
        <p:nvGrpSpPr>
          <p:cNvPr name="Group 12" id="12"/>
          <p:cNvGrpSpPr/>
          <p:nvPr/>
        </p:nvGrpSpPr>
        <p:grpSpPr>
          <a:xfrm rot="0">
            <a:off x="-22860" y="-20174"/>
            <a:ext cx="18288000" cy="1071105"/>
            <a:chOff x="0" y="0"/>
            <a:chExt cx="24384000" cy="1428140"/>
          </a:xfrm>
        </p:grpSpPr>
        <p:sp>
          <p:nvSpPr>
            <p:cNvPr name="Freeform 13" id="13"/>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4" id="14"/>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4"/>
            <a:stretch>
              <a:fillRect l="0" t="0" r="0" b="0"/>
            </a:stretch>
          </a:blipFill>
        </p:spPr>
      </p:sp>
      <p:sp>
        <p:nvSpPr>
          <p:cNvPr name="Freeform 15" id="15"/>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5"/>
            <a:stretch>
              <a:fillRect l="0" t="0" r="0" b="0"/>
            </a:stretch>
          </a:blipFill>
        </p:spPr>
      </p:sp>
      <p:sp>
        <p:nvSpPr>
          <p:cNvPr name="Freeform 16" id="16"/>
          <p:cNvSpPr/>
          <p:nvPr/>
        </p:nvSpPr>
        <p:spPr>
          <a:xfrm flipH="false" flipV="false" rot="0">
            <a:off x="5508032" y="3457265"/>
            <a:ext cx="11478031" cy="5681625"/>
          </a:xfrm>
          <a:custGeom>
            <a:avLst/>
            <a:gdLst/>
            <a:ahLst/>
            <a:cxnLst/>
            <a:rect r="r" b="b" t="t" l="l"/>
            <a:pathLst>
              <a:path h="5681625" w="11478031">
                <a:moveTo>
                  <a:pt x="0" y="0"/>
                </a:moveTo>
                <a:lnTo>
                  <a:pt x="11478032" y="0"/>
                </a:lnTo>
                <a:lnTo>
                  <a:pt x="11478032" y="5681626"/>
                </a:lnTo>
                <a:lnTo>
                  <a:pt x="0" y="5681626"/>
                </a:lnTo>
                <a:lnTo>
                  <a:pt x="0" y="0"/>
                </a:lnTo>
                <a:close/>
              </a:path>
            </a:pathLst>
          </a:custGeom>
          <a:blipFill>
            <a:blip r:embed="rId6"/>
            <a:stretch>
              <a:fillRect l="0" t="0" r="0" b="0"/>
            </a:stretch>
          </a:blipFill>
        </p:spPr>
      </p:sp>
      <p:sp>
        <p:nvSpPr>
          <p:cNvPr name="TextBox 17" id="17"/>
          <p:cNvSpPr txBox="true"/>
          <p:nvPr/>
        </p:nvSpPr>
        <p:spPr>
          <a:xfrm rot="0">
            <a:off x="935182" y="2325953"/>
            <a:ext cx="10311866" cy="1131312"/>
          </a:xfrm>
          <a:prstGeom prst="rect">
            <a:avLst/>
          </a:prstGeom>
        </p:spPr>
        <p:txBody>
          <a:bodyPr anchor="t" rtlCol="false" tIns="0" lIns="0" bIns="0" rIns="0">
            <a:spAutoFit/>
          </a:bodyPr>
          <a:lstStyle/>
          <a:p>
            <a:pPr algn="l">
              <a:lnSpc>
                <a:spcPts val="10105"/>
              </a:lnSpc>
            </a:pPr>
            <a:r>
              <a:rPr lang="en-US" sz="4281" spc="-85">
                <a:solidFill>
                  <a:srgbClr val="000000"/>
                </a:solidFill>
                <a:latin typeface="Asap"/>
                <a:ea typeface="Asap"/>
                <a:cs typeface="Asap"/>
                <a:sym typeface="Asap"/>
              </a:rPr>
              <a:t>Tiền Xử Lý Dữ Liệu Âm Thanh</a:t>
            </a:r>
          </a:p>
        </p:txBody>
      </p:sp>
      <p:sp>
        <p:nvSpPr>
          <p:cNvPr name="TextBox 18" id="18"/>
          <p:cNvSpPr txBox="true"/>
          <p:nvPr/>
        </p:nvSpPr>
        <p:spPr>
          <a:xfrm rot="0">
            <a:off x="935182" y="3944134"/>
            <a:ext cx="3871505" cy="4022090"/>
          </a:xfrm>
          <a:prstGeom prst="rect">
            <a:avLst/>
          </a:prstGeom>
        </p:spPr>
        <p:txBody>
          <a:bodyPr anchor="t" rtlCol="false" tIns="0" lIns="0" bIns="0" rIns="0">
            <a:spAutoFit/>
          </a:bodyPr>
          <a:lstStyle/>
          <a:p>
            <a:pPr algn="l" marL="545146" indent="-272573" lvl="1">
              <a:lnSpc>
                <a:spcPts val="3534"/>
              </a:lnSpc>
              <a:buFont typeface="Arial"/>
              <a:buChar char="•"/>
            </a:pPr>
            <a:r>
              <a:rPr lang="en-US" sz="2524">
                <a:solidFill>
                  <a:srgbClr val="000000"/>
                </a:solidFill>
                <a:latin typeface="Asap"/>
                <a:ea typeface="Asap"/>
                <a:cs typeface="Asap"/>
                <a:sym typeface="Asap"/>
              </a:rPr>
              <a:t>Loại bỏ nhiễu bằng các thuật toán giảm tiếng ồn</a:t>
            </a:r>
          </a:p>
          <a:p>
            <a:pPr algn="l" marL="545146" indent="-272573" lvl="1">
              <a:lnSpc>
                <a:spcPts val="3534"/>
              </a:lnSpc>
              <a:buFont typeface="Arial"/>
              <a:buChar char="•"/>
            </a:pPr>
            <a:r>
              <a:rPr lang="en-US" sz="2524">
                <a:solidFill>
                  <a:srgbClr val="000000"/>
                </a:solidFill>
                <a:latin typeface="Asap"/>
                <a:ea typeface="Asap"/>
                <a:cs typeface="Asap"/>
                <a:sym typeface="Asap"/>
              </a:rPr>
              <a:t>Chuẩn hóa tần số mẫu về 16 kHz</a:t>
            </a:r>
          </a:p>
          <a:p>
            <a:pPr algn="l" marL="545146" indent="-272573" lvl="1">
              <a:lnSpc>
                <a:spcPts val="3534"/>
              </a:lnSpc>
              <a:buFont typeface="Arial"/>
              <a:buChar char="•"/>
            </a:pPr>
            <a:r>
              <a:rPr lang="en-US" sz="2524">
                <a:solidFill>
                  <a:srgbClr val="000000"/>
                </a:solidFill>
                <a:latin typeface="Asap"/>
                <a:ea typeface="Asap"/>
                <a:cs typeface="Asap"/>
                <a:sym typeface="Asap"/>
              </a:rPr>
              <a:t>Đảm bảo rằng tín hiệu âm thanh sẽ ở dạng mono((Âm thanh đơn kênh)</a:t>
            </a:r>
          </a:p>
        </p:txBody>
      </p:sp>
      <p:sp>
        <p:nvSpPr>
          <p:cNvPr name="TextBox 19" id="19"/>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38595" y="1397385"/>
            <a:ext cx="455999" cy="748655"/>
          </a:xfrm>
          <a:custGeom>
            <a:avLst/>
            <a:gdLst/>
            <a:ahLst/>
            <a:cxnLst/>
            <a:rect r="r" b="b" t="t" l="l"/>
            <a:pathLst>
              <a:path h="748655" w="455999">
                <a:moveTo>
                  <a:pt x="0" y="0"/>
                </a:moveTo>
                <a:lnTo>
                  <a:pt x="455999" y="0"/>
                </a:lnTo>
                <a:lnTo>
                  <a:pt x="455999" y="748654"/>
                </a:lnTo>
                <a:lnTo>
                  <a:pt x="0" y="7486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257014" y="-4440721"/>
            <a:ext cx="12450234" cy="6921093"/>
            <a:chOff x="0" y="0"/>
            <a:chExt cx="9663778" cy="5372100"/>
          </a:xfrm>
        </p:grpSpPr>
        <p:sp>
          <p:nvSpPr>
            <p:cNvPr name="Freeform 4" id="4"/>
            <p:cNvSpPr/>
            <p:nvPr/>
          </p:nvSpPr>
          <p:spPr>
            <a:xfrm flipH="false" flipV="false" rot="0">
              <a:off x="0" y="0"/>
              <a:ext cx="9663778" cy="5372100"/>
            </a:xfrm>
            <a:custGeom>
              <a:avLst/>
              <a:gdLst/>
              <a:ahLst/>
              <a:cxnLst/>
              <a:rect r="r" b="b" t="t" l="l"/>
              <a:pathLst>
                <a:path h="5372100" w="9663778">
                  <a:moveTo>
                    <a:pt x="8113108" y="0"/>
                  </a:moveTo>
                  <a:lnTo>
                    <a:pt x="1550670" y="0"/>
                  </a:lnTo>
                  <a:lnTo>
                    <a:pt x="0" y="2686050"/>
                  </a:lnTo>
                  <a:lnTo>
                    <a:pt x="1550670" y="5372100"/>
                  </a:lnTo>
                  <a:lnTo>
                    <a:pt x="8113108" y="5372100"/>
                  </a:lnTo>
                  <a:lnTo>
                    <a:pt x="9663778" y="2686050"/>
                  </a:lnTo>
                  <a:lnTo>
                    <a:pt x="8113108" y="0"/>
                  </a:lnTo>
                  <a:close/>
                </a:path>
              </a:pathLst>
            </a:custGeom>
            <a:solidFill>
              <a:srgbClr val="1836B2"/>
            </a:solidFill>
          </p:spPr>
        </p:sp>
      </p:grpSp>
      <p:grpSp>
        <p:nvGrpSpPr>
          <p:cNvPr name="Group 5" id="5"/>
          <p:cNvGrpSpPr/>
          <p:nvPr/>
        </p:nvGrpSpPr>
        <p:grpSpPr>
          <a:xfrm rot="0">
            <a:off x="6175478" y="951709"/>
            <a:ext cx="13045224" cy="1318788"/>
            <a:chOff x="0" y="0"/>
            <a:chExt cx="17393633" cy="1758384"/>
          </a:xfrm>
        </p:grpSpPr>
        <p:grpSp>
          <p:nvGrpSpPr>
            <p:cNvPr name="Group 6" id="6"/>
            <p:cNvGrpSpPr/>
            <p:nvPr/>
          </p:nvGrpSpPr>
          <p:grpSpPr>
            <a:xfrm rot="-10800000">
              <a:off x="0" y="0"/>
              <a:ext cx="17393633" cy="1758384"/>
              <a:chOff x="0" y="0"/>
              <a:chExt cx="53139896" cy="5372100"/>
            </a:xfrm>
          </p:grpSpPr>
          <p:sp>
            <p:nvSpPr>
              <p:cNvPr name="Freeform 7" id="7"/>
              <p:cNvSpPr/>
              <p:nvPr/>
            </p:nvSpPr>
            <p:spPr>
              <a:xfrm flipH="false" flipV="false" rot="0">
                <a:off x="0" y="0"/>
                <a:ext cx="53139894" cy="5372100"/>
              </a:xfrm>
              <a:custGeom>
                <a:avLst/>
                <a:gdLst/>
                <a:ahLst/>
                <a:cxnLst/>
                <a:rect r="r" b="b" t="t" l="l"/>
                <a:pathLst>
                  <a:path h="5372100" w="53139894">
                    <a:moveTo>
                      <a:pt x="51589226" y="0"/>
                    </a:moveTo>
                    <a:lnTo>
                      <a:pt x="1550670" y="0"/>
                    </a:lnTo>
                    <a:lnTo>
                      <a:pt x="0" y="2686050"/>
                    </a:lnTo>
                    <a:lnTo>
                      <a:pt x="1550670" y="5372100"/>
                    </a:lnTo>
                    <a:lnTo>
                      <a:pt x="51589226" y="5372100"/>
                    </a:lnTo>
                    <a:lnTo>
                      <a:pt x="53139894" y="2686050"/>
                    </a:lnTo>
                    <a:lnTo>
                      <a:pt x="51589226" y="0"/>
                    </a:lnTo>
                    <a:close/>
                  </a:path>
                </a:pathLst>
              </a:custGeom>
              <a:solidFill>
                <a:srgbClr val="A066CB"/>
              </a:solidFill>
            </p:spPr>
          </p:sp>
        </p:grpSp>
        <p:sp>
          <p:nvSpPr>
            <p:cNvPr name="TextBox 8" id="8"/>
            <p:cNvSpPr txBox="true"/>
            <p:nvPr/>
          </p:nvSpPr>
          <p:spPr>
            <a:xfrm rot="0">
              <a:off x="1007541" y="406282"/>
              <a:ext cx="14284173" cy="987199"/>
            </a:xfrm>
            <a:prstGeom prst="rect">
              <a:avLst/>
            </a:prstGeom>
          </p:spPr>
          <p:txBody>
            <a:bodyPr anchor="t" rtlCol="false" tIns="0" lIns="0" bIns="0" rIns="0">
              <a:spAutoFit/>
            </a:bodyPr>
            <a:lstStyle/>
            <a:p>
              <a:pPr algn="ctr" marL="0" indent="0" lvl="0">
                <a:lnSpc>
                  <a:spcPts val="5554"/>
                </a:lnSpc>
                <a:spcBef>
                  <a:spcPct val="0"/>
                </a:spcBef>
              </a:pPr>
              <a:r>
                <a:rPr lang="en-US" b="true" sz="5049">
                  <a:solidFill>
                    <a:srgbClr val="FFFFFF"/>
                  </a:solidFill>
                  <a:latin typeface="Asap Semi-Bold"/>
                  <a:ea typeface="Asap Semi-Bold"/>
                  <a:cs typeface="Asap Semi-Bold"/>
                  <a:sym typeface="Asap Semi-Bold"/>
                </a:rPr>
                <a:t>Xây dựng mô hình</a:t>
              </a:r>
            </a:p>
          </p:txBody>
        </p:sp>
      </p:grpSp>
      <p:grpSp>
        <p:nvGrpSpPr>
          <p:cNvPr name="Group 9" id="9"/>
          <p:cNvGrpSpPr/>
          <p:nvPr/>
        </p:nvGrpSpPr>
        <p:grpSpPr>
          <a:xfrm rot="0">
            <a:off x="-22860" y="-20174"/>
            <a:ext cx="18288000" cy="1122540"/>
            <a:chOff x="0" y="0"/>
            <a:chExt cx="24384000" cy="1496720"/>
          </a:xfrm>
        </p:grpSpPr>
        <p:sp>
          <p:nvSpPr>
            <p:cNvPr name="Freeform 10" id="10"/>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1" id="11"/>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4"/>
            <a:stretch>
              <a:fillRect l="0" t="0" r="0" b="0"/>
            </a:stretch>
          </a:blipFill>
        </p:spPr>
      </p:sp>
      <p:grpSp>
        <p:nvGrpSpPr>
          <p:cNvPr name="Group 12" id="12"/>
          <p:cNvGrpSpPr/>
          <p:nvPr/>
        </p:nvGrpSpPr>
        <p:grpSpPr>
          <a:xfrm rot="0">
            <a:off x="-22860" y="-20174"/>
            <a:ext cx="18288000" cy="1071105"/>
            <a:chOff x="0" y="0"/>
            <a:chExt cx="24384000" cy="1428140"/>
          </a:xfrm>
        </p:grpSpPr>
        <p:sp>
          <p:nvSpPr>
            <p:cNvPr name="Freeform 13" id="13"/>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4" id="14"/>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4"/>
            <a:stretch>
              <a:fillRect l="0" t="0" r="0" b="0"/>
            </a:stretch>
          </a:blipFill>
        </p:spPr>
      </p:sp>
      <p:sp>
        <p:nvSpPr>
          <p:cNvPr name="Freeform 15" id="15"/>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5"/>
            <a:stretch>
              <a:fillRect l="0" t="0" r="0" b="0"/>
            </a:stretch>
          </a:blipFill>
        </p:spPr>
      </p:sp>
      <p:sp>
        <p:nvSpPr>
          <p:cNvPr name="Freeform 16" id="16"/>
          <p:cNvSpPr/>
          <p:nvPr/>
        </p:nvSpPr>
        <p:spPr>
          <a:xfrm flipH="false" flipV="false" rot="0">
            <a:off x="7120535" y="3793291"/>
            <a:ext cx="10418537" cy="5821357"/>
          </a:xfrm>
          <a:custGeom>
            <a:avLst/>
            <a:gdLst/>
            <a:ahLst/>
            <a:cxnLst/>
            <a:rect r="r" b="b" t="t" l="l"/>
            <a:pathLst>
              <a:path h="5821357" w="10418537">
                <a:moveTo>
                  <a:pt x="0" y="0"/>
                </a:moveTo>
                <a:lnTo>
                  <a:pt x="10418537" y="0"/>
                </a:lnTo>
                <a:lnTo>
                  <a:pt x="10418537" y="5821358"/>
                </a:lnTo>
                <a:lnTo>
                  <a:pt x="0" y="5821358"/>
                </a:lnTo>
                <a:lnTo>
                  <a:pt x="0" y="0"/>
                </a:lnTo>
                <a:close/>
              </a:path>
            </a:pathLst>
          </a:custGeom>
          <a:blipFill>
            <a:blip r:embed="rId6"/>
            <a:stretch>
              <a:fillRect l="0" t="0" r="0" b="0"/>
            </a:stretch>
          </a:blipFill>
        </p:spPr>
      </p:sp>
      <p:sp>
        <p:nvSpPr>
          <p:cNvPr name="TextBox 17" id="17"/>
          <p:cNvSpPr txBox="true"/>
          <p:nvPr/>
        </p:nvSpPr>
        <p:spPr>
          <a:xfrm rot="0">
            <a:off x="787520" y="2290504"/>
            <a:ext cx="14924722" cy="1131312"/>
          </a:xfrm>
          <a:prstGeom prst="rect">
            <a:avLst/>
          </a:prstGeom>
        </p:spPr>
        <p:txBody>
          <a:bodyPr anchor="t" rtlCol="false" tIns="0" lIns="0" bIns="0" rIns="0">
            <a:spAutoFit/>
          </a:bodyPr>
          <a:lstStyle/>
          <a:p>
            <a:pPr algn="l">
              <a:lnSpc>
                <a:spcPts val="10105"/>
              </a:lnSpc>
            </a:pPr>
            <a:r>
              <a:rPr lang="en-US" b="true" sz="4281" spc="-85">
                <a:solidFill>
                  <a:srgbClr val="000000"/>
                </a:solidFill>
                <a:latin typeface="Asap Medium"/>
                <a:ea typeface="Asap Medium"/>
                <a:cs typeface="Asap Medium"/>
                <a:sym typeface="Asap Medium"/>
              </a:rPr>
              <a:t>Huấn luyện mô hình Conformer-Transformer trên tập VIVOS</a:t>
            </a:r>
          </a:p>
        </p:txBody>
      </p:sp>
      <p:sp>
        <p:nvSpPr>
          <p:cNvPr name="TextBox 18" id="18"/>
          <p:cNvSpPr txBox="true"/>
          <p:nvPr/>
        </p:nvSpPr>
        <p:spPr>
          <a:xfrm rot="0">
            <a:off x="639763" y="4088491"/>
            <a:ext cx="6030011" cy="4272280"/>
          </a:xfrm>
          <a:prstGeom prst="rect">
            <a:avLst/>
          </a:prstGeom>
        </p:spPr>
        <p:txBody>
          <a:bodyPr anchor="t" rtlCol="false" tIns="0" lIns="0" bIns="0" rIns="0">
            <a:spAutoFit/>
          </a:bodyPr>
          <a:lstStyle/>
          <a:p>
            <a:pPr algn="l" marL="523557" indent="-261778" lvl="1">
              <a:lnSpc>
                <a:spcPts val="3394"/>
              </a:lnSpc>
              <a:buFont typeface="Arial"/>
              <a:buChar char="•"/>
            </a:pPr>
            <a:r>
              <a:rPr lang="en-US" b="true" sz="2424">
                <a:solidFill>
                  <a:srgbClr val="000000"/>
                </a:solidFill>
                <a:latin typeface="Asap Bold"/>
                <a:ea typeface="Asap Bold"/>
                <a:cs typeface="Asap Bold"/>
                <a:sym typeface="Asap Bold"/>
              </a:rPr>
              <a:t>Framework</a:t>
            </a:r>
            <a:r>
              <a:rPr lang="en-US" sz="2424">
                <a:solidFill>
                  <a:srgbClr val="000000"/>
                </a:solidFill>
                <a:latin typeface="Asap"/>
                <a:ea typeface="Asap"/>
                <a:cs typeface="Asap"/>
                <a:sym typeface="Asap"/>
              </a:rPr>
              <a:t>: PyTorch</a:t>
            </a:r>
          </a:p>
          <a:p>
            <a:pPr algn="l" marL="523557" indent="-261778" lvl="1">
              <a:lnSpc>
                <a:spcPts val="3394"/>
              </a:lnSpc>
              <a:buFont typeface="Arial"/>
              <a:buChar char="•"/>
            </a:pPr>
            <a:r>
              <a:rPr lang="en-US" b="true" sz="2424">
                <a:solidFill>
                  <a:srgbClr val="000000"/>
                </a:solidFill>
                <a:latin typeface="Asap Bold"/>
                <a:ea typeface="Asap Bold"/>
                <a:cs typeface="Asap Bold"/>
                <a:sym typeface="Asap Bold"/>
              </a:rPr>
              <a:t>Tham số huấn luyện:</a:t>
            </a:r>
          </a:p>
          <a:p>
            <a:pPr algn="l" marL="1047114" indent="-349038" lvl="2">
              <a:lnSpc>
                <a:spcPts val="3394"/>
              </a:lnSpc>
              <a:buFont typeface="Arial"/>
              <a:buChar char="⚬"/>
            </a:pPr>
            <a:r>
              <a:rPr lang="en-US" b="true" sz="2424">
                <a:solidFill>
                  <a:srgbClr val="000000"/>
                </a:solidFill>
                <a:latin typeface="Asap Bold"/>
                <a:ea typeface="Asap Bold"/>
                <a:cs typeface="Asap Bold"/>
                <a:sym typeface="Asap Bold"/>
              </a:rPr>
              <a:t>num_epoch</a:t>
            </a:r>
            <a:r>
              <a:rPr lang="en-US" sz="2424">
                <a:solidFill>
                  <a:srgbClr val="000000"/>
                </a:solidFill>
                <a:latin typeface="Asap"/>
                <a:ea typeface="Asap"/>
                <a:cs typeface="Asap"/>
                <a:sym typeface="Asap"/>
              </a:rPr>
              <a:t>: 60 (số epoch huấn luyện)</a:t>
            </a:r>
          </a:p>
          <a:p>
            <a:pPr algn="l" marL="1047114" indent="-349038" lvl="2">
              <a:lnSpc>
                <a:spcPts val="3394"/>
              </a:lnSpc>
              <a:buFont typeface="Arial"/>
              <a:buChar char="⚬"/>
            </a:pPr>
            <a:r>
              <a:rPr lang="en-US" b="true" sz="2424">
                <a:solidFill>
                  <a:srgbClr val="000000"/>
                </a:solidFill>
                <a:latin typeface="Asap Bold"/>
                <a:ea typeface="Asap Bold"/>
                <a:cs typeface="Asap Bold"/>
                <a:sym typeface="Asap Bold"/>
              </a:rPr>
              <a:t>warmup_steps</a:t>
            </a:r>
            <a:r>
              <a:rPr lang="en-US" sz="2424">
                <a:solidFill>
                  <a:srgbClr val="000000"/>
                </a:solidFill>
                <a:latin typeface="Asap"/>
                <a:ea typeface="Asap"/>
                <a:cs typeface="Asap"/>
                <a:sym typeface="Asap"/>
              </a:rPr>
              <a:t>: 15000 </a:t>
            </a:r>
          </a:p>
          <a:p>
            <a:pPr algn="l" marL="1047114" indent="-349038" lvl="2">
              <a:lnSpc>
                <a:spcPts val="3394"/>
              </a:lnSpc>
              <a:buFont typeface="Arial"/>
              <a:buChar char="⚬"/>
            </a:pPr>
            <a:r>
              <a:rPr lang="en-US" sz="2424">
                <a:solidFill>
                  <a:srgbClr val="000000"/>
                </a:solidFill>
                <a:latin typeface="Asap"/>
                <a:ea typeface="Asap"/>
                <a:cs typeface="Asap"/>
                <a:sym typeface="Asap"/>
              </a:rPr>
              <a:t>l</a:t>
            </a:r>
            <a:r>
              <a:rPr lang="en-US" b="true" sz="2424">
                <a:solidFill>
                  <a:srgbClr val="000000"/>
                </a:solidFill>
                <a:latin typeface="Asap Bold"/>
                <a:ea typeface="Asap Bold"/>
                <a:cs typeface="Asap Bold"/>
                <a:sym typeface="Asap Bold"/>
              </a:rPr>
              <a:t>earning_rate</a:t>
            </a:r>
            <a:r>
              <a:rPr lang="en-US" sz="2424">
                <a:solidFill>
                  <a:srgbClr val="000000"/>
                </a:solidFill>
                <a:latin typeface="Asap"/>
                <a:ea typeface="Asap"/>
                <a:cs typeface="Asap"/>
                <a:sym typeface="Asap"/>
              </a:rPr>
              <a:t>: 0.001 </a:t>
            </a:r>
          </a:p>
          <a:p>
            <a:pPr algn="l" marL="1047114" indent="-349038" lvl="2">
              <a:lnSpc>
                <a:spcPts val="3394"/>
              </a:lnSpc>
              <a:buFont typeface="Arial"/>
              <a:buChar char="⚬"/>
            </a:pPr>
            <a:r>
              <a:rPr lang="en-US" b="true" sz="2424">
                <a:solidFill>
                  <a:srgbClr val="000000"/>
                </a:solidFill>
                <a:latin typeface="Asap Bold"/>
                <a:ea typeface="Asap Bold"/>
                <a:cs typeface="Asap Bold"/>
                <a:sym typeface="Asap Bold"/>
              </a:rPr>
              <a:t>acc_steps</a:t>
            </a:r>
            <a:r>
              <a:rPr lang="en-US" sz="2424">
                <a:solidFill>
                  <a:srgbClr val="000000"/>
                </a:solidFill>
                <a:latin typeface="Asap"/>
                <a:ea typeface="Asap"/>
                <a:cs typeface="Asap"/>
                <a:sym typeface="Asap"/>
              </a:rPr>
              <a:t>: 2 </a:t>
            </a:r>
          </a:p>
          <a:p>
            <a:pPr algn="l" marL="1047114" indent="-349038" lvl="2">
              <a:lnSpc>
                <a:spcPts val="3394"/>
              </a:lnSpc>
              <a:buFont typeface="Arial"/>
              <a:buChar char="⚬"/>
            </a:pPr>
            <a:r>
              <a:rPr lang="en-US" b="true" sz="2424">
                <a:solidFill>
                  <a:srgbClr val="000000"/>
                </a:solidFill>
                <a:latin typeface="Asap Bold"/>
                <a:ea typeface="Asap Bold"/>
                <a:cs typeface="Asap Bold"/>
                <a:sym typeface="Asap Bold"/>
              </a:rPr>
              <a:t>device</a:t>
            </a:r>
            <a:r>
              <a:rPr lang="en-US" sz="2424">
                <a:solidFill>
                  <a:srgbClr val="000000"/>
                </a:solidFill>
                <a:latin typeface="Asap"/>
                <a:ea typeface="Asap"/>
                <a:cs typeface="Asap"/>
                <a:sym typeface="Asap"/>
              </a:rPr>
              <a:t>: cuda</a:t>
            </a:r>
          </a:p>
          <a:p>
            <a:pPr algn="l" marL="523557" indent="-261778" lvl="1">
              <a:lnSpc>
                <a:spcPts val="3394"/>
              </a:lnSpc>
              <a:buFont typeface="Arial"/>
              <a:buChar char="•"/>
            </a:pPr>
            <a:r>
              <a:rPr lang="en-US" sz="2424">
                <a:solidFill>
                  <a:srgbClr val="000000"/>
                </a:solidFill>
                <a:latin typeface="Asap"/>
                <a:ea typeface="Asap"/>
                <a:cs typeface="Asap"/>
                <a:sym typeface="Asap"/>
              </a:rPr>
              <a:t>Train_loss: 1.52  Valid_loss: 4.62</a:t>
            </a:r>
          </a:p>
          <a:p>
            <a:pPr algn="l" marL="0" indent="0" lvl="0">
              <a:lnSpc>
                <a:spcPts val="3394"/>
              </a:lnSpc>
              <a:spcBef>
                <a:spcPct val="0"/>
              </a:spcBef>
            </a:pPr>
          </a:p>
        </p:txBody>
      </p:sp>
      <p:sp>
        <p:nvSpPr>
          <p:cNvPr name="TextBox 19" id="19"/>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38595" y="1397385"/>
            <a:ext cx="455999" cy="748655"/>
          </a:xfrm>
          <a:custGeom>
            <a:avLst/>
            <a:gdLst/>
            <a:ahLst/>
            <a:cxnLst/>
            <a:rect r="r" b="b" t="t" l="l"/>
            <a:pathLst>
              <a:path h="748655" w="455999">
                <a:moveTo>
                  <a:pt x="0" y="0"/>
                </a:moveTo>
                <a:lnTo>
                  <a:pt x="455999" y="0"/>
                </a:lnTo>
                <a:lnTo>
                  <a:pt x="455999" y="748654"/>
                </a:lnTo>
                <a:lnTo>
                  <a:pt x="0" y="74865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257014" y="-4440721"/>
            <a:ext cx="12450234" cy="6921093"/>
            <a:chOff x="0" y="0"/>
            <a:chExt cx="9663778" cy="5372100"/>
          </a:xfrm>
        </p:grpSpPr>
        <p:sp>
          <p:nvSpPr>
            <p:cNvPr name="Freeform 4" id="4"/>
            <p:cNvSpPr/>
            <p:nvPr/>
          </p:nvSpPr>
          <p:spPr>
            <a:xfrm flipH="false" flipV="false" rot="0">
              <a:off x="0" y="0"/>
              <a:ext cx="9663778" cy="5372100"/>
            </a:xfrm>
            <a:custGeom>
              <a:avLst/>
              <a:gdLst/>
              <a:ahLst/>
              <a:cxnLst/>
              <a:rect r="r" b="b" t="t" l="l"/>
              <a:pathLst>
                <a:path h="5372100" w="9663778">
                  <a:moveTo>
                    <a:pt x="8113108" y="0"/>
                  </a:moveTo>
                  <a:lnTo>
                    <a:pt x="1550670" y="0"/>
                  </a:lnTo>
                  <a:lnTo>
                    <a:pt x="0" y="2686050"/>
                  </a:lnTo>
                  <a:lnTo>
                    <a:pt x="1550670" y="5372100"/>
                  </a:lnTo>
                  <a:lnTo>
                    <a:pt x="8113108" y="5372100"/>
                  </a:lnTo>
                  <a:lnTo>
                    <a:pt x="9663778" y="2686050"/>
                  </a:lnTo>
                  <a:lnTo>
                    <a:pt x="8113108" y="0"/>
                  </a:lnTo>
                  <a:close/>
                </a:path>
              </a:pathLst>
            </a:custGeom>
            <a:solidFill>
              <a:srgbClr val="1836B2"/>
            </a:solidFill>
          </p:spPr>
        </p:sp>
      </p:grpSp>
      <p:grpSp>
        <p:nvGrpSpPr>
          <p:cNvPr name="Group 5" id="5"/>
          <p:cNvGrpSpPr/>
          <p:nvPr/>
        </p:nvGrpSpPr>
        <p:grpSpPr>
          <a:xfrm rot="0">
            <a:off x="6175478" y="951709"/>
            <a:ext cx="13045224" cy="1318788"/>
            <a:chOff x="0" y="0"/>
            <a:chExt cx="17393633" cy="1758384"/>
          </a:xfrm>
        </p:grpSpPr>
        <p:grpSp>
          <p:nvGrpSpPr>
            <p:cNvPr name="Group 6" id="6"/>
            <p:cNvGrpSpPr/>
            <p:nvPr/>
          </p:nvGrpSpPr>
          <p:grpSpPr>
            <a:xfrm rot="-10800000">
              <a:off x="0" y="0"/>
              <a:ext cx="17393633" cy="1758384"/>
              <a:chOff x="0" y="0"/>
              <a:chExt cx="53139896" cy="5372100"/>
            </a:xfrm>
          </p:grpSpPr>
          <p:sp>
            <p:nvSpPr>
              <p:cNvPr name="Freeform 7" id="7"/>
              <p:cNvSpPr/>
              <p:nvPr/>
            </p:nvSpPr>
            <p:spPr>
              <a:xfrm flipH="false" flipV="false" rot="0">
                <a:off x="0" y="0"/>
                <a:ext cx="53139894" cy="5372100"/>
              </a:xfrm>
              <a:custGeom>
                <a:avLst/>
                <a:gdLst/>
                <a:ahLst/>
                <a:cxnLst/>
                <a:rect r="r" b="b" t="t" l="l"/>
                <a:pathLst>
                  <a:path h="5372100" w="53139894">
                    <a:moveTo>
                      <a:pt x="51589226" y="0"/>
                    </a:moveTo>
                    <a:lnTo>
                      <a:pt x="1550670" y="0"/>
                    </a:lnTo>
                    <a:lnTo>
                      <a:pt x="0" y="2686050"/>
                    </a:lnTo>
                    <a:lnTo>
                      <a:pt x="1550670" y="5372100"/>
                    </a:lnTo>
                    <a:lnTo>
                      <a:pt x="51589226" y="5372100"/>
                    </a:lnTo>
                    <a:lnTo>
                      <a:pt x="53139894" y="2686050"/>
                    </a:lnTo>
                    <a:lnTo>
                      <a:pt x="51589226" y="0"/>
                    </a:lnTo>
                    <a:close/>
                  </a:path>
                </a:pathLst>
              </a:custGeom>
              <a:solidFill>
                <a:srgbClr val="A066CB"/>
              </a:solidFill>
            </p:spPr>
          </p:sp>
        </p:grpSp>
        <p:sp>
          <p:nvSpPr>
            <p:cNvPr name="TextBox 8" id="8"/>
            <p:cNvSpPr txBox="true"/>
            <p:nvPr/>
          </p:nvSpPr>
          <p:spPr>
            <a:xfrm rot="0">
              <a:off x="1007541" y="406282"/>
              <a:ext cx="14284173" cy="987199"/>
            </a:xfrm>
            <a:prstGeom prst="rect">
              <a:avLst/>
            </a:prstGeom>
          </p:spPr>
          <p:txBody>
            <a:bodyPr anchor="t" rtlCol="false" tIns="0" lIns="0" bIns="0" rIns="0">
              <a:spAutoFit/>
            </a:bodyPr>
            <a:lstStyle/>
            <a:p>
              <a:pPr algn="ctr" marL="0" indent="0" lvl="0">
                <a:lnSpc>
                  <a:spcPts val="5554"/>
                </a:lnSpc>
                <a:spcBef>
                  <a:spcPct val="0"/>
                </a:spcBef>
              </a:pPr>
              <a:r>
                <a:rPr lang="en-US" b="true" sz="5049">
                  <a:solidFill>
                    <a:srgbClr val="FFFFFF"/>
                  </a:solidFill>
                  <a:latin typeface="Asap Semi-Bold"/>
                  <a:ea typeface="Asap Semi-Bold"/>
                  <a:cs typeface="Asap Semi-Bold"/>
                  <a:sym typeface="Asap Semi-Bold"/>
                </a:rPr>
                <a:t>Xây dựng mô hình</a:t>
              </a:r>
            </a:p>
          </p:txBody>
        </p:sp>
      </p:grpSp>
      <p:grpSp>
        <p:nvGrpSpPr>
          <p:cNvPr name="Group 9" id="9"/>
          <p:cNvGrpSpPr/>
          <p:nvPr/>
        </p:nvGrpSpPr>
        <p:grpSpPr>
          <a:xfrm rot="0">
            <a:off x="-22860" y="-20174"/>
            <a:ext cx="18288000" cy="1122540"/>
            <a:chOff x="0" y="0"/>
            <a:chExt cx="24384000" cy="1496720"/>
          </a:xfrm>
        </p:grpSpPr>
        <p:sp>
          <p:nvSpPr>
            <p:cNvPr name="Freeform 10" id="10"/>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1" id="11"/>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4"/>
            <a:stretch>
              <a:fillRect l="0" t="0" r="0" b="0"/>
            </a:stretch>
          </a:blipFill>
        </p:spPr>
      </p:sp>
      <p:grpSp>
        <p:nvGrpSpPr>
          <p:cNvPr name="Group 12" id="12"/>
          <p:cNvGrpSpPr/>
          <p:nvPr/>
        </p:nvGrpSpPr>
        <p:grpSpPr>
          <a:xfrm rot="0">
            <a:off x="-22860" y="-20174"/>
            <a:ext cx="18288000" cy="1071105"/>
            <a:chOff x="0" y="0"/>
            <a:chExt cx="24384000" cy="1428140"/>
          </a:xfrm>
        </p:grpSpPr>
        <p:sp>
          <p:nvSpPr>
            <p:cNvPr name="Freeform 13" id="13"/>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4" id="14"/>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4"/>
            <a:stretch>
              <a:fillRect l="0" t="0" r="0" b="0"/>
            </a:stretch>
          </a:blipFill>
        </p:spPr>
      </p:sp>
      <p:sp>
        <p:nvSpPr>
          <p:cNvPr name="Freeform 15" id="15"/>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5"/>
            <a:stretch>
              <a:fillRect l="0" t="0" r="0" b="0"/>
            </a:stretch>
          </a:blipFill>
        </p:spPr>
      </p:sp>
      <p:sp>
        <p:nvSpPr>
          <p:cNvPr name="Freeform 16" id="16"/>
          <p:cNvSpPr/>
          <p:nvPr/>
        </p:nvSpPr>
        <p:spPr>
          <a:xfrm flipH="false" flipV="false" rot="0">
            <a:off x="6334132" y="3205178"/>
            <a:ext cx="11301259" cy="6243946"/>
          </a:xfrm>
          <a:custGeom>
            <a:avLst/>
            <a:gdLst/>
            <a:ahLst/>
            <a:cxnLst/>
            <a:rect r="r" b="b" t="t" l="l"/>
            <a:pathLst>
              <a:path h="6243946" w="11301259">
                <a:moveTo>
                  <a:pt x="0" y="0"/>
                </a:moveTo>
                <a:lnTo>
                  <a:pt x="11301259" y="0"/>
                </a:lnTo>
                <a:lnTo>
                  <a:pt x="11301259" y="6243945"/>
                </a:lnTo>
                <a:lnTo>
                  <a:pt x="0" y="6243945"/>
                </a:lnTo>
                <a:lnTo>
                  <a:pt x="0" y="0"/>
                </a:lnTo>
                <a:close/>
              </a:path>
            </a:pathLst>
          </a:custGeom>
          <a:blipFill>
            <a:blip r:embed="rId6"/>
            <a:stretch>
              <a:fillRect l="0" t="0" r="0" b="0"/>
            </a:stretch>
          </a:blipFill>
        </p:spPr>
      </p:sp>
      <p:sp>
        <p:nvSpPr>
          <p:cNvPr name="TextBox 17" id="17"/>
          <p:cNvSpPr txBox="true"/>
          <p:nvPr/>
        </p:nvSpPr>
        <p:spPr>
          <a:xfrm rot="0">
            <a:off x="787520" y="2225625"/>
            <a:ext cx="14924722" cy="1131312"/>
          </a:xfrm>
          <a:prstGeom prst="rect">
            <a:avLst/>
          </a:prstGeom>
        </p:spPr>
        <p:txBody>
          <a:bodyPr anchor="t" rtlCol="false" tIns="0" lIns="0" bIns="0" rIns="0">
            <a:spAutoFit/>
          </a:bodyPr>
          <a:lstStyle/>
          <a:p>
            <a:pPr algn="l">
              <a:lnSpc>
                <a:spcPts val="10105"/>
              </a:lnSpc>
            </a:pPr>
            <a:r>
              <a:rPr lang="en-US" sz="4281" spc="-85">
                <a:solidFill>
                  <a:srgbClr val="000000"/>
                </a:solidFill>
                <a:latin typeface="Asap"/>
                <a:ea typeface="Asap"/>
                <a:cs typeface="Asap"/>
                <a:sym typeface="Asap"/>
              </a:rPr>
              <a:t>Đánh giá mô hình</a:t>
            </a:r>
          </a:p>
        </p:txBody>
      </p:sp>
      <p:sp>
        <p:nvSpPr>
          <p:cNvPr name="TextBox 18" id="18"/>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
        <p:nvSpPr>
          <p:cNvPr name="TextBox 19" id="19"/>
          <p:cNvSpPr txBox="true"/>
          <p:nvPr/>
        </p:nvSpPr>
        <p:spPr>
          <a:xfrm rot="0">
            <a:off x="787520" y="3779225"/>
            <a:ext cx="5164543" cy="6153150"/>
          </a:xfrm>
          <a:prstGeom prst="rect">
            <a:avLst/>
          </a:prstGeom>
        </p:spPr>
        <p:txBody>
          <a:bodyPr anchor="t" rtlCol="false" tIns="0" lIns="0" bIns="0" rIns="0">
            <a:spAutoFit/>
          </a:bodyPr>
          <a:lstStyle/>
          <a:p>
            <a:pPr algn="l">
              <a:lnSpc>
                <a:spcPts val="3240"/>
              </a:lnSpc>
              <a:spcBef>
                <a:spcPct val="0"/>
              </a:spcBef>
            </a:pPr>
            <a:r>
              <a:rPr lang="en-US" sz="2700">
                <a:solidFill>
                  <a:srgbClr val="000000"/>
                </a:solidFill>
                <a:latin typeface="Asap"/>
                <a:ea typeface="Asap"/>
                <a:cs typeface="Asap"/>
                <a:sym typeface="Asap"/>
              </a:rPr>
              <a:t>Biểu đồ thể hiện s</a:t>
            </a:r>
            <a:r>
              <a:rPr lang="en-US" sz="2700">
                <a:solidFill>
                  <a:srgbClr val="000000"/>
                </a:solidFill>
                <a:latin typeface="Asap"/>
                <a:ea typeface="Asap"/>
                <a:cs typeface="Asap"/>
                <a:sym typeface="Asap"/>
              </a:rPr>
              <a:t>ự thay đổi của Word Error Rate (WER) và Character Error Rate (CER) theo số epoch trong quá trình huấn luyện</a:t>
            </a:r>
          </a:p>
          <a:p>
            <a:pPr algn="l" marL="582930" indent="-291465" lvl="1">
              <a:lnSpc>
                <a:spcPts val="3240"/>
              </a:lnSpc>
              <a:spcBef>
                <a:spcPct val="0"/>
              </a:spcBef>
              <a:buFont typeface="Arial"/>
              <a:buChar char="•"/>
            </a:pPr>
            <a:r>
              <a:rPr lang="en-US" sz="2700">
                <a:solidFill>
                  <a:srgbClr val="000000"/>
                </a:solidFill>
                <a:latin typeface="Asap"/>
                <a:ea typeface="Asap"/>
                <a:cs typeface="Asap"/>
                <a:sym typeface="Asap"/>
              </a:rPr>
              <a:t>WER (Tỷ lệ lỗi từ): Đo lường tỷ lệ từ bị nhận dạng sai so với bản ghi âm gốc. </a:t>
            </a:r>
          </a:p>
          <a:p>
            <a:pPr algn="l" marL="582930" indent="-291465" lvl="1">
              <a:lnSpc>
                <a:spcPts val="3240"/>
              </a:lnSpc>
              <a:spcBef>
                <a:spcPct val="0"/>
              </a:spcBef>
              <a:buFont typeface="Arial"/>
              <a:buChar char="•"/>
            </a:pPr>
            <a:r>
              <a:rPr lang="en-US" sz="2700">
                <a:solidFill>
                  <a:srgbClr val="000000"/>
                </a:solidFill>
                <a:latin typeface="Asap"/>
                <a:ea typeface="Asap"/>
                <a:cs typeface="Asap"/>
                <a:sym typeface="Asap"/>
              </a:rPr>
              <a:t>CER (Tỷ lệ lỗi ký tự): Đo lường tỷ lệ ký tự bị nhận dạng sai so với bản ghi âm gốc. </a:t>
            </a:r>
          </a:p>
          <a:p>
            <a:pPr algn="l">
              <a:lnSpc>
                <a:spcPts val="3240"/>
              </a:lnSpc>
              <a:spcBef>
                <a:spcPct val="0"/>
              </a:spcBef>
            </a:pPr>
          </a:p>
          <a:p>
            <a:pPr algn="l">
              <a:lnSpc>
                <a:spcPts val="3240"/>
              </a:lnSpc>
              <a:spcBef>
                <a:spcPct val="0"/>
              </a:spcBef>
            </a:pPr>
            <a:r>
              <a:rPr lang="en-US" sz="2700">
                <a:solidFill>
                  <a:srgbClr val="000000"/>
                </a:solidFill>
                <a:latin typeface="Asap"/>
                <a:ea typeface="Asap"/>
                <a:cs typeface="Asap"/>
                <a:sym typeface="Asap"/>
              </a:rPr>
              <a:t>Wer: 23.04%</a:t>
            </a:r>
          </a:p>
          <a:p>
            <a:pPr algn="l">
              <a:lnSpc>
                <a:spcPts val="3240"/>
              </a:lnSpc>
              <a:spcBef>
                <a:spcPct val="0"/>
              </a:spcBef>
            </a:pPr>
            <a:r>
              <a:rPr lang="en-US" sz="2700">
                <a:solidFill>
                  <a:srgbClr val="000000"/>
                </a:solidFill>
                <a:latin typeface="Asap"/>
                <a:ea typeface="Asap"/>
                <a:cs typeface="Asap"/>
                <a:sym typeface="Asap"/>
              </a:rPr>
              <a:t>Cer: 12.93%</a:t>
            </a:r>
          </a:p>
          <a:p>
            <a:pPr algn="l">
              <a:lnSpc>
                <a:spcPts val="3240"/>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sp>
        <p:nvSpPr>
          <p:cNvPr name="Freeform 2" id="2"/>
          <p:cNvSpPr/>
          <p:nvPr/>
        </p:nvSpPr>
        <p:spPr>
          <a:xfrm flipH="false" flipV="false" rot="0">
            <a:off x="8915953" y="910585"/>
            <a:ext cx="9372047" cy="9462683"/>
          </a:xfrm>
          <a:custGeom>
            <a:avLst/>
            <a:gdLst/>
            <a:ahLst/>
            <a:cxnLst/>
            <a:rect r="r" b="b" t="t" l="l"/>
            <a:pathLst>
              <a:path h="9462683" w="9372047">
                <a:moveTo>
                  <a:pt x="0" y="0"/>
                </a:moveTo>
                <a:lnTo>
                  <a:pt x="9372047" y="0"/>
                </a:lnTo>
                <a:lnTo>
                  <a:pt x="9372047" y="9462683"/>
                </a:lnTo>
                <a:lnTo>
                  <a:pt x="0" y="9462683"/>
                </a:lnTo>
                <a:lnTo>
                  <a:pt x="0" y="0"/>
                </a:lnTo>
                <a:close/>
              </a:path>
            </a:pathLst>
          </a:custGeom>
          <a:blipFill>
            <a:blip r:embed="rId2"/>
            <a:stretch>
              <a:fillRect l="0" t="-24281" r="0" b="-24281"/>
            </a:stretch>
          </a:blipFill>
        </p:spPr>
      </p:sp>
      <p:grpSp>
        <p:nvGrpSpPr>
          <p:cNvPr name="Group 3" id="3"/>
          <p:cNvGrpSpPr/>
          <p:nvPr/>
        </p:nvGrpSpPr>
        <p:grpSpPr>
          <a:xfrm rot="0">
            <a:off x="-2115283" y="7322235"/>
            <a:ext cx="14175218" cy="11400367"/>
            <a:chOff x="0" y="0"/>
            <a:chExt cx="6679670" cy="5372100"/>
          </a:xfrm>
        </p:grpSpPr>
        <p:sp>
          <p:nvSpPr>
            <p:cNvPr name="Freeform 4" id="4"/>
            <p:cNvSpPr/>
            <p:nvPr/>
          </p:nvSpPr>
          <p:spPr>
            <a:xfrm flipH="false" flipV="false" rot="0">
              <a:off x="0" y="0"/>
              <a:ext cx="6679670" cy="5372100"/>
            </a:xfrm>
            <a:custGeom>
              <a:avLst/>
              <a:gdLst/>
              <a:ahLst/>
              <a:cxnLst/>
              <a:rect r="r" b="b" t="t" l="l"/>
              <a:pathLst>
                <a:path h="5372100" w="6679670">
                  <a:moveTo>
                    <a:pt x="5129000" y="0"/>
                  </a:moveTo>
                  <a:lnTo>
                    <a:pt x="1550670" y="0"/>
                  </a:lnTo>
                  <a:lnTo>
                    <a:pt x="0" y="2686050"/>
                  </a:lnTo>
                  <a:lnTo>
                    <a:pt x="1550670" y="5372100"/>
                  </a:lnTo>
                  <a:lnTo>
                    <a:pt x="5129000" y="5372100"/>
                  </a:lnTo>
                  <a:lnTo>
                    <a:pt x="6679670" y="2686050"/>
                  </a:lnTo>
                  <a:lnTo>
                    <a:pt x="5129000" y="0"/>
                  </a:lnTo>
                  <a:close/>
                </a:path>
              </a:pathLst>
            </a:custGeom>
            <a:solidFill>
              <a:srgbClr val="A066CB"/>
            </a:solidFill>
          </p:spPr>
        </p:sp>
      </p:grpSp>
      <p:grpSp>
        <p:nvGrpSpPr>
          <p:cNvPr name="Group 5" id="5"/>
          <p:cNvGrpSpPr/>
          <p:nvPr/>
        </p:nvGrpSpPr>
        <p:grpSpPr>
          <a:xfrm rot="0">
            <a:off x="-3311742" y="-1502348"/>
            <a:ext cx="14175218" cy="11400367"/>
            <a:chOff x="0" y="0"/>
            <a:chExt cx="6679670" cy="5372100"/>
          </a:xfrm>
        </p:grpSpPr>
        <p:sp>
          <p:nvSpPr>
            <p:cNvPr name="Freeform 6" id="6"/>
            <p:cNvSpPr/>
            <p:nvPr/>
          </p:nvSpPr>
          <p:spPr>
            <a:xfrm flipH="false" flipV="false" rot="0">
              <a:off x="0" y="0"/>
              <a:ext cx="6679670" cy="5372100"/>
            </a:xfrm>
            <a:custGeom>
              <a:avLst/>
              <a:gdLst/>
              <a:ahLst/>
              <a:cxnLst/>
              <a:rect r="r" b="b" t="t" l="l"/>
              <a:pathLst>
                <a:path h="5372100" w="6679670">
                  <a:moveTo>
                    <a:pt x="5129000" y="0"/>
                  </a:moveTo>
                  <a:lnTo>
                    <a:pt x="1550670" y="0"/>
                  </a:lnTo>
                  <a:lnTo>
                    <a:pt x="0" y="2686050"/>
                  </a:lnTo>
                  <a:lnTo>
                    <a:pt x="1550670" y="5372100"/>
                  </a:lnTo>
                  <a:lnTo>
                    <a:pt x="5129000" y="5372100"/>
                  </a:lnTo>
                  <a:lnTo>
                    <a:pt x="6679670" y="2686050"/>
                  </a:lnTo>
                  <a:lnTo>
                    <a:pt x="5129000" y="0"/>
                  </a:lnTo>
                  <a:close/>
                </a:path>
              </a:pathLst>
            </a:custGeom>
            <a:solidFill>
              <a:srgbClr val="1836B2"/>
            </a:solidFill>
          </p:spPr>
        </p:sp>
      </p:grpSp>
      <p:sp>
        <p:nvSpPr>
          <p:cNvPr name="TextBox 7" id="7"/>
          <p:cNvSpPr txBox="true"/>
          <p:nvPr/>
        </p:nvSpPr>
        <p:spPr>
          <a:xfrm rot="0">
            <a:off x="888801" y="2753938"/>
            <a:ext cx="6331777" cy="5009883"/>
          </a:xfrm>
          <a:prstGeom prst="rect">
            <a:avLst/>
          </a:prstGeom>
        </p:spPr>
        <p:txBody>
          <a:bodyPr anchor="t" rtlCol="false" tIns="0" lIns="0" bIns="0" rIns="0">
            <a:spAutoFit/>
          </a:bodyPr>
          <a:lstStyle/>
          <a:p>
            <a:pPr algn="l" marL="0" indent="0" lvl="0">
              <a:lnSpc>
                <a:spcPts val="13151"/>
              </a:lnSpc>
            </a:pPr>
            <a:r>
              <a:rPr lang="en-US" b="true" sz="11145">
                <a:solidFill>
                  <a:srgbClr val="FFFFFF"/>
                </a:solidFill>
                <a:latin typeface="Asap Semi-Bold"/>
                <a:ea typeface="Asap Semi-Bold"/>
                <a:cs typeface="Asap Semi-Bold"/>
                <a:sym typeface="Asap Semi-Bold"/>
              </a:rPr>
              <a:t>Demo sản phẩm và kết luận</a:t>
            </a:r>
          </a:p>
        </p:txBody>
      </p:sp>
      <p:grpSp>
        <p:nvGrpSpPr>
          <p:cNvPr name="Group 8" id="8"/>
          <p:cNvGrpSpPr/>
          <p:nvPr/>
        </p:nvGrpSpPr>
        <p:grpSpPr>
          <a:xfrm rot="0">
            <a:off x="-22860" y="-20174"/>
            <a:ext cx="18288000" cy="1122540"/>
            <a:chOff x="0" y="0"/>
            <a:chExt cx="24384000" cy="1496720"/>
          </a:xfrm>
        </p:grpSpPr>
        <p:sp>
          <p:nvSpPr>
            <p:cNvPr name="Freeform 9" id="9"/>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0" id="10"/>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3"/>
            <a:stretch>
              <a:fillRect l="0" t="0" r="0" b="0"/>
            </a:stretch>
          </a:blipFill>
        </p:spPr>
      </p:sp>
      <p:grpSp>
        <p:nvGrpSpPr>
          <p:cNvPr name="Group 11" id="11"/>
          <p:cNvGrpSpPr/>
          <p:nvPr/>
        </p:nvGrpSpPr>
        <p:grpSpPr>
          <a:xfrm rot="0">
            <a:off x="-22860" y="-20174"/>
            <a:ext cx="18288000" cy="1071105"/>
            <a:chOff x="0" y="0"/>
            <a:chExt cx="24384000" cy="1428140"/>
          </a:xfrm>
        </p:grpSpPr>
        <p:sp>
          <p:nvSpPr>
            <p:cNvPr name="Freeform 12" id="12"/>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3" id="13"/>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3"/>
            <a:stretch>
              <a:fillRect l="0" t="0" r="0" b="0"/>
            </a:stretch>
          </a:blipFill>
        </p:spPr>
      </p:sp>
      <p:sp>
        <p:nvSpPr>
          <p:cNvPr name="Freeform 14" id="14"/>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4"/>
            <a:stretch>
              <a:fillRect l="0" t="0" r="0" b="0"/>
            </a:stretch>
          </a:blipFill>
        </p:spPr>
      </p:sp>
      <p:sp>
        <p:nvSpPr>
          <p:cNvPr name="TextBox 15" id="15"/>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grpSp>
        <p:nvGrpSpPr>
          <p:cNvPr name="Group 2" id="2"/>
          <p:cNvGrpSpPr/>
          <p:nvPr/>
        </p:nvGrpSpPr>
        <p:grpSpPr>
          <a:xfrm rot="0">
            <a:off x="11420444" y="-3927245"/>
            <a:ext cx="9150422" cy="6921093"/>
            <a:chOff x="0" y="0"/>
            <a:chExt cx="7102488" cy="5372100"/>
          </a:xfrm>
        </p:grpSpPr>
        <p:sp>
          <p:nvSpPr>
            <p:cNvPr name="Freeform 3" id="3"/>
            <p:cNvSpPr/>
            <p:nvPr/>
          </p:nvSpPr>
          <p:spPr>
            <a:xfrm flipH="false" flipV="false" rot="0">
              <a:off x="0" y="0"/>
              <a:ext cx="7102488" cy="5372100"/>
            </a:xfrm>
            <a:custGeom>
              <a:avLst/>
              <a:gdLst/>
              <a:ahLst/>
              <a:cxnLst/>
              <a:rect r="r" b="b" t="t" l="l"/>
              <a:pathLst>
                <a:path h="5372100" w="7102488">
                  <a:moveTo>
                    <a:pt x="5551818" y="0"/>
                  </a:moveTo>
                  <a:lnTo>
                    <a:pt x="1550670" y="0"/>
                  </a:lnTo>
                  <a:lnTo>
                    <a:pt x="0" y="2686050"/>
                  </a:lnTo>
                  <a:lnTo>
                    <a:pt x="1550670" y="5372100"/>
                  </a:lnTo>
                  <a:lnTo>
                    <a:pt x="5551818" y="5372100"/>
                  </a:lnTo>
                  <a:lnTo>
                    <a:pt x="7102488" y="2686050"/>
                  </a:lnTo>
                  <a:lnTo>
                    <a:pt x="5551818" y="0"/>
                  </a:lnTo>
                  <a:close/>
                </a:path>
              </a:pathLst>
            </a:custGeom>
            <a:solidFill>
              <a:srgbClr val="EDECED"/>
            </a:solidFill>
          </p:spPr>
        </p:sp>
      </p:grpSp>
      <p:grpSp>
        <p:nvGrpSpPr>
          <p:cNvPr name="Group 4" id="4"/>
          <p:cNvGrpSpPr/>
          <p:nvPr/>
        </p:nvGrpSpPr>
        <p:grpSpPr>
          <a:xfrm rot="0">
            <a:off x="-719372" y="871213"/>
            <a:ext cx="15172142" cy="1701967"/>
            <a:chOff x="0" y="0"/>
            <a:chExt cx="20229523" cy="2269289"/>
          </a:xfrm>
        </p:grpSpPr>
        <p:grpSp>
          <p:nvGrpSpPr>
            <p:cNvPr name="Group 5" id="5"/>
            <p:cNvGrpSpPr/>
            <p:nvPr/>
          </p:nvGrpSpPr>
          <p:grpSpPr>
            <a:xfrm rot="-10800000">
              <a:off x="0" y="0"/>
              <a:ext cx="20229523" cy="2269289"/>
              <a:chOff x="0" y="0"/>
              <a:chExt cx="47889450" cy="5372100"/>
            </a:xfrm>
          </p:grpSpPr>
          <p:sp>
            <p:nvSpPr>
              <p:cNvPr name="Freeform 6" id="6"/>
              <p:cNvSpPr/>
              <p:nvPr/>
            </p:nvSpPr>
            <p:spPr>
              <a:xfrm flipH="false" flipV="false" rot="0">
                <a:off x="0" y="0"/>
                <a:ext cx="47889449" cy="5372100"/>
              </a:xfrm>
              <a:custGeom>
                <a:avLst/>
                <a:gdLst/>
                <a:ahLst/>
                <a:cxnLst/>
                <a:rect r="r" b="b" t="t" l="l"/>
                <a:pathLst>
                  <a:path h="5372100" w="47889449">
                    <a:moveTo>
                      <a:pt x="46338781" y="0"/>
                    </a:moveTo>
                    <a:lnTo>
                      <a:pt x="1550670" y="0"/>
                    </a:lnTo>
                    <a:lnTo>
                      <a:pt x="0" y="2686050"/>
                    </a:lnTo>
                    <a:lnTo>
                      <a:pt x="1550670" y="5372100"/>
                    </a:lnTo>
                    <a:lnTo>
                      <a:pt x="46338781" y="5372100"/>
                    </a:lnTo>
                    <a:lnTo>
                      <a:pt x="47889449" y="2686050"/>
                    </a:lnTo>
                    <a:lnTo>
                      <a:pt x="46338781" y="0"/>
                    </a:lnTo>
                    <a:close/>
                  </a:path>
                </a:pathLst>
              </a:custGeom>
              <a:solidFill>
                <a:srgbClr val="A066CB"/>
              </a:solidFill>
            </p:spPr>
          </p:sp>
        </p:grpSp>
        <p:sp>
          <p:nvSpPr>
            <p:cNvPr name="TextBox 7" id="7"/>
            <p:cNvSpPr txBox="true"/>
            <p:nvPr/>
          </p:nvSpPr>
          <p:spPr>
            <a:xfrm rot="0">
              <a:off x="2191045" y="512555"/>
              <a:ext cx="16238336" cy="1301329"/>
            </a:xfrm>
            <a:prstGeom prst="rect">
              <a:avLst/>
            </a:prstGeom>
          </p:spPr>
          <p:txBody>
            <a:bodyPr anchor="t" rtlCol="false" tIns="0" lIns="0" bIns="0" rIns="0">
              <a:spAutoFit/>
            </a:bodyPr>
            <a:lstStyle/>
            <a:p>
              <a:pPr algn="l" marL="0" indent="0" lvl="0">
                <a:lnSpc>
                  <a:spcPts val="7397"/>
                </a:lnSpc>
                <a:spcBef>
                  <a:spcPct val="0"/>
                </a:spcBef>
              </a:pPr>
              <a:r>
                <a:rPr lang="en-US" b="true" sz="6725">
                  <a:solidFill>
                    <a:srgbClr val="FFFFFF"/>
                  </a:solidFill>
                  <a:latin typeface="Asap Semi-Bold"/>
                  <a:ea typeface="Asap Semi-Bold"/>
                  <a:cs typeface="Asap Semi-Bold"/>
                  <a:sym typeface="Asap Semi-Bold"/>
                </a:rPr>
                <a:t>Demo sản phẩm và kết luận</a:t>
              </a:r>
            </a:p>
          </p:txBody>
        </p:sp>
      </p:grpSp>
      <p:grpSp>
        <p:nvGrpSpPr>
          <p:cNvPr name="Group 8" id="8"/>
          <p:cNvGrpSpPr/>
          <p:nvPr/>
        </p:nvGrpSpPr>
        <p:grpSpPr>
          <a:xfrm rot="0">
            <a:off x="-22860" y="-20174"/>
            <a:ext cx="18288000" cy="1122540"/>
            <a:chOff x="0" y="0"/>
            <a:chExt cx="24384000" cy="1496720"/>
          </a:xfrm>
        </p:grpSpPr>
        <p:sp>
          <p:nvSpPr>
            <p:cNvPr name="Freeform 9" id="9"/>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0" id="10"/>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2"/>
            <a:stretch>
              <a:fillRect l="0" t="0" r="0" b="0"/>
            </a:stretch>
          </a:blipFill>
        </p:spPr>
      </p:sp>
      <p:grpSp>
        <p:nvGrpSpPr>
          <p:cNvPr name="Group 11" id="11"/>
          <p:cNvGrpSpPr/>
          <p:nvPr/>
        </p:nvGrpSpPr>
        <p:grpSpPr>
          <a:xfrm rot="0">
            <a:off x="-22860" y="-20174"/>
            <a:ext cx="18288000" cy="1071105"/>
            <a:chOff x="0" y="0"/>
            <a:chExt cx="24384000" cy="1428140"/>
          </a:xfrm>
        </p:grpSpPr>
        <p:sp>
          <p:nvSpPr>
            <p:cNvPr name="Freeform 12" id="12"/>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3" id="13"/>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2"/>
            <a:stretch>
              <a:fillRect l="0" t="0" r="0" b="0"/>
            </a:stretch>
          </a:blipFill>
        </p:spPr>
      </p:sp>
      <p:sp>
        <p:nvSpPr>
          <p:cNvPr name="Freeform 14" id="14"/>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3"/>
            <a:stretch>
              <a:fillRect l="0" t="0" r="0" b="0"/>
            </a:stretch>
          </a:blipFill>
        </p:spPr>
      </p:sp>
      <p:pic>
        <p:nvPicPr>
          <p:cNvPr name="Picture 15" id="15">
            <a:hlinkClick action="ppaction://media"/>
          </p:cNvPr>
          <p:cNvPicPr>
            <a:picLocks noChangeAspect="true"/>
          </p:cNvPicPr>
          <p:nvPr>
            <a:videoFile r:link="rId5"/>
            <p:extLst>
              <p:ext uri="{DAA4B4D4-6D71-4841-9C94-3DE7FCFB9230}">
                <p14:media xmlns:p14="http://schemas.microsoft.com/office/powerpoint/2010/main" r:embed="rId6"/>
              </p:ext>
            </p:extLst>
          </p:nvPr>
        </p:nvPicPr>
        <p:blipFill>
          <a:blip r:embed="rId4"/>
          <a:srcRect l="0" t="0" r="0" b="0"/>
          <a:stretch>
            <a:fillRect/>
          </a:stretch>
        </p:blipFill>
        <p:spPr>
          <a:xfrm flipH="false" flipV="false" rot="0">
            <a:off x="3369593" y="3411361"/>
            <a:ext cx="11503093" cy="6470490"/>
          </a:xfrm>
          <a:prstGeom prst="rect">
            <a:avLst/>
          </a:prstGeom>
        </p:spPr>
      </p:pic>
      <p:sp>
        <p:nvSpPr>
          <p:cNvPr name="TextBox 16" id="16"/>
          <p:cNvSpPr txBox="true"/>
          <p:nvPr/>
        </p:nvSpPr>
        <p:spPr>
          <a:xfrm rot="0">
            <a:off x="467222" y="2509660"/>
            <a:ext cx="6190518" cy="863601"/>
          </a:xfrm>
          <a:prstGeom prst="rect">
            <a:avLst/>
          </a:prstGeom>
        </p:spPr>
        <p:txBody>
          <a:bodyPr anchor="t" rtlCol="false" tIns="0" lIns="0" bIns="0" rIns="0">
            <a:spAutoFit/>
          </a:bodyPr>
          <a:lstStyle/>
          <a:p>
            <a:pPr algn="l" marL="0" indent="0" lvl="0">
              <a:lnSpc>
                <a:spcPts val="6999"/>
              </a:lnSpc>
              <a:spcBef>
                <a:spcPct val="0"/>
              </a:spcBef>
            </a:pPr>
            <a:r>
              <a:rPr lang="en-US" sz="4999">
                <a:solidFill>
                  <a:srgbClr val="EDECED"/>
                </a:solidFill>
                <a:latin typeface="Asap"/>
                <a:ea typeface="Asap"/>
                <a:cs typeface="Asap"/>
                <a:sym typeface="Asap"/>
              </a:rPr>
              <a:t>Giao diện</a:t>
            </a:r>
          </a:p>
        </p:txBody>
      </p:sp>
      <p:sp>
        <p:nvSpPr>
          <p:cNvPr name="TextBox 17" id="17"/>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timing>
    <p:tnLst>
      <p:par>
        <p:cTn dur="indefinite" restart="never" nodeType="tmRoot">
          <p:childTnLst>
            <p:video>
              <p:cMediaNode vol="100000">
                <p:cTn fill="hold" display="false">
                  <p:stCondLst>
                    <p:cond delay="indefinite"/>
                  </p:stCondLst>
                </p:cTn>
                <p:tgtEl>
                  <p:spTgt spid="15"/>
                </p:tgtEl>
              </p:cMediaNode>
            </p:video>
          </p:childTnLst>
        </p:cTn>
      </p:par>
    </p:tnLst>
  </p:timing>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grpSp>
        <p:nvGrpSpPr>
          <p:cNvPr name="Group 2" id="2"/>
          <p:cNvGrpSpPr/>
          <p:nvPr/>
        </p:nvGrpSpPr>
        <p:grpSpPr>
          <a:xfrm rot="0">
            <a:off x="11420444" y="-3927245"/>
            <a:ext cx="9150422" cy="6921093"/>
            <a:chOff x="0" y="0"/>
            <a:chExt cx="7102488" cy="5372100"/>
          </a:xfrm>
        </p:grpSpPr>
        <p:sp>
          <p:nvSpPr>
            <p:cNvPr name="Freeform 3" id="3"/>
            <p:cNvSpPr/>
            <p:nvPr/>
          </p:nvSpPr>
          <p:spPr>
            <a:xfrm flipH="false" flipV="false" rot="0">
              <a:off x="0" y="0"/>
              <a:ext cx="7102488" cy="5372100"/>
            </a:xfrm>
            <a:custGeom>
              <a:avLst/>
              <a:gdLst/>
              <a:ahLst/>
              <a:cxnLst/>
              <a:rect r="r" b="b" t="t" l="l"/>
              <a:pathLst>
                <a:path h="5372100" w="7102488">
                  <a:moveTo>
                    <a:pt x="5551818" y="0"/>
                  </a:moveTo>
                  <a:lnTo>
                    <a:pt x="1550670" y="0"/>
                  </a:lnTo>
                  <a:lnTo>
                    <a:pt x="0" y="2686050"/>
                  </a:lnTo>
                  <a:lnTo>
                    <a:pt x="1550670" y="5372100"/>
                  </a:lnTo>
                  <a:lnTo>
                    <a:pt x="5551818" y="5372100"/>
                  </a:lnTo>
                  <a:lnTo>
                    <a:pt x="7102488" y="2686050"/>
                  </a:lnTo>
                  <a:lnTo>
                    <a:pt x="5551818" y="0"/>
                  </a:lnTo>
                  <a:close/>
                </a:path>
              </a:pathLst>
            </a:custGeom>
            <a:solidFill>
              <a:srgbClr val="EDECED"/>
            </a:solidFill>
          </p:spPr>
        </p:sp>
      </p:grpSp>
      <p:grpSp>
        <p:nvGrpSpPr>
          <p:cNvPr name="Group 4" id="4"/>
          <p:cNvGrpSpPr/>
          <p:nvPr/>
        </p:nvGrpSpPr>
        <p:grpSpPr>
          <a:xfrm rot="0">
            <a:off x="-719372" y="871213"/>
            <a:ext cx="15172142" cy="1701967"/>
            <a:chOff x="0" y="0"/>
            <a:chExt cx="20229523" cy="2269289"/>
          </a:xfrm>
        </p:grpSpPr>
        <p:grpSp>
          <p:nvGrpSpPr>
            <p:cNvPr name="Group 5" id="5"/>
            <p:cNvGrpSpPr/>
            <p:nvPr/>
          </p:nvGrpSpPr>
          <p:grpSpPr>
            <a:xfrm rot="-10800000">
              <a:off x="0" y="0"/>
              <a:ext cx="20229523" cy="2269289"/>
              <a:chOff x="0" y="0"/>
              <a:chExt cx="47889450" cy="5372100"/>
            </a:xfrm>
          </p:grpSpPr>
          <p:sp>
            <p:nvSpPr>
              <p:cNvPr name="Freeform 6" id="6"/>
              <p:cNvSpPr/>
              <p:nvPr/>
            </p:nvSpPr>
            <p:spPr>
              <a:xfrm flipH="false" flipV="false" rot="0">
                <a:off x="0" y="0"/>
                <a:ext cx="47889449" cy="5372100"/>
              </a:xfrm>
              <a:custGeom>
                <a:avLst/>
                <a:gdLst/>
                <a:ahLst/>
                <a:cxnLst/>
                <a:rect r="r" b="b" t="t" l="l"/>
                <a:pathLst>
                  <a:path h="5372100" w="47889449">
                    <a:moveTo>
                      <a:pt x="46338781" y="0"/>
                    </a:moveTo>
                    <a:lnTo>
                      <a:pt x="1550670" y="0"/>
                    </a:lnTo>
                    <a:lnTo>
                      <a:pt x="0" y="2686050"/>
                    </a:lnTo>
                    <a:lnTo>
                      <a:pt x="1550670" y="5372100"/>
                    </a:lnTo>
                    <a:lnTo>
                      <a:pt x="46338781" y="5372100"/>
                    </a:lnTo>
                    <a:lnTo>
                      <a:pt x="47889449" y="2686050"/>
                    </a:lnTo>
                    <a:lnTo>
                      <a:pt x="46338781" y="0"/>
                    </a:lnTo>
                    <a:close/>
                  </a:path>
                </a:pathLst>
              </a:custGeom>
              <a:solidFill>
                <a:srgbClr val="A066CB"/>
              </a:solidFill>
            </p:spPr>
          </p:sp>
        </p:grpSp>
        <p:sp>
          <p:nvSpPr>
            <p:cNvPr name="TextBox 7" id="7"/>
            <p:cNvSpPr txBox="true"/>
            <p:nvPr/>
          </p:nvSpPr>
          <p:spPr>
            <a:xfrm rot="0">
              <a:off x="2191045" y="512555"/>
              <a:ext cx="16238336" cy="1301329"/>
            </a:xfrm>
            <a:prstGeom prst="rect">
              <a:avLst/>
            </a:prstGeom>
          </p:spPr>
          <p:txBody>
            <a:bodyPr anchor="t" rtlCol="false" tIns="0" lIns="0" bIns="0" rIns="0">
              <a:spAutoFit/>
            </a:bodyPr>
            <a:lstStyle/>
            <a:p>
              <a:pPr algn="l" marL="0" indent="0" lvl="0">
                <a:lnSpc>
                  <a:spcPts val="7397"/>
                </a:lnSpc>
                <a:spcBef>
                  <a:spcPct val="0"/>
                </a:spcBef>
              </a:pPr>
              <a:r>
                <a:rPr lang="en-US" b="true" sz="6725">
                  <a:solidFill>
                    <a:srgbClr val="FFFFFF"/>
                  </a:solidFill>
                  <a:latin typeface="Asap Semi-Bold"/>
                  <a:ea typeface="Asap Semi-Bold"/>
                  <a:cs typeface="Asap Semi-Bold"/>
                  <a:sym typeface="Asap Semi-Bold"/>
                </a:rPr>
                <a:t>Demo sản phẩm và kết luận</a:t>
              </a:r>
            </a:p>
          </p:txBody>
        </p:sp>
      </p:grpSp>
      <p:grpSp>
        <p:nvGrpSpPr>
          <p:cNvPr name="Group 8" id="8"/>
          <p:cNvGrpSpPr/>
          <p:nvPr/>
        </p:nvGrpSpPr>
        <p:grpSpPr>
          <a:xfrm rot="0">
            <a:off x="-22860" y="-20174"/>
            <a:ext cx="18288000" cy="1122540"/>
            <a:chOff x="0" y="0"/>
            <a:chExt cx="24384000" cy="1496720"/>
          </a:xfrm>
        </p:grpSpPr>
        <p:sp>
          <p:nvSpPr>
            <p:cNvPr name="Freeform 9" id="9"/>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0" id="10"/>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2"/>
            <a:stretch>
              <a:fillRect l="0" t="0" r="0" b="0"/>
            </a:stretch>
          </a:blipFill>
        </p:spPr>
      </p:sp>
      <p:grpSp>
        <p:nvGrpSpPr>
          <p:cNvPr name="Group 11" id="11"/>
          <p:cNvGrpSpPr/>
          <p:nvPr/>
        </p:nvGrpSpPr>
        <p:grpSpPr>
          <a:xfrm rot="0">
            <a:off x="-22860" y="-20174"/>
            <a:ext cx="18288000" cy="1071105"/>
            <a:chOff x="0" y="0"/>
            <a:chExt cx="24384000" cy="1428140"/>
          </a:xfrm>
        </p:grpSpPr>
        <p:sp>
          <p:nvSpPr>
            <p:cNvPr name="Freeform 12" id="12"/>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3" id="13"/>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2"/>
            <a:stretch>
              <a:fillRect l="0" t="0" r="0" b="0"/>
            </a:stretch>
          </a:blipFill>
        </p:spPr>
      </p:sp>
      <p:sp>
        <p:nvSpPr>
          <p:cNvPr name="Freeform 14" id="14"/>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3"/>
            <a:stretch>
              <a:fillRect l="0" t="0" r="0" b="0"/>
            </a:stretch>
          </a:blipFill>
        </p:spPr>
      </p:sp>
      <p:pic>
        <p:nvPicPr>
          <p:cNvPr name="Picture 15" id="15">
            <a:hlinkClick action="ppaction://media"/>
          </p:cNvPr>
          <p:cNvPicPr>
            <a:picLocks noChangeAspect="true"/>
          </p:cNvPicPr>
          <p:nvPr>
            <a:videoFile r:link="rId5"/>
            <p:extLst>
              <p:ext uri="{DAA4B4D4-6D71-4841-9C94-3DE7FCFB9230}">
                <p14:media xmlns:p14="http://schemas.microsoft.com/office/powerpoint/2010/main" r:embed="rId6"/>
              </p:ext>
            </p:extLst>
          </p:nvPr>
        </p:nvPicPr>
        <p:blipFill>
          <a:blip r:embed="rId4"/>
          <a:srcRect l="0" t="0" r="0" b="0"/>
          <a:stretch>
            <a:fillRect/>
          </a:stretch>
        </p:blipFill>
        <p:spPr>
          <a:xfrm flipH="false" flipV="false" rot="0">
            <a:off x="3369593" y="3411361"/>
            <a:ext cx="11503093" cy="6470490"/>
          </a:xfrm>
          <a:prstGeom prst="rect">
            <a:avLst/>
          </a:prstGeom>
        </p:spPr>
      </p:pic>
      <p:sp>
        <p:nvSpPr>
          <p:cNvPr name="TextBox 16" id="16"/>
          <p:cNvSpPr txBox="true"/>
          <p:nvPr/>
        </p:nvSpPr>
        <p:spPr>
          <a:xfrm rot="0">
            <a:off x="467222" y="2509660"/>
            <a:ext cx="6190518" cy="863601"/>
          </a:xfrm>
          <a:prstGeom prst="rect">
            <a:avLst/>
          </a:prstGeom>
        </p:spPr>
        <p:txBody>
          <a:bodyPr anchor="t" rtlCol="false" tIns="0" lIns="0" bIns="0" rIns="0">
            <a:spAutoFit/>
          </a:bodyPr>
          <a:lstStyle/>
          <a:p>
            <a:pPr algn="l" marL="0" indent="0" lvl="0">
              <a:lnSpc>
                <a:spcPts val="6999"/>
              </a:lnSpc>
              <a:spcBef>
                <a:spcPct val="0"/>
              </a:spcBef>
            </a:pPr>
            <a:r>
              <a:rPr lang="en-US" sz="4999">
                <a:solidFill>
                  <a:srgbClr val="EDECED"/>
                </a:solidFill>
                <a:latin typeface="Asap"/>
                <a:ea typeface="Asap"/>
                <a:cs typeface="Asap"/>
                <a:sym typeface="Asap"/>
              </a:rPr>
              <a:t>Giao diện</a:t>
            </a:r>
          </a:p>
        </p:txBody>
      </p:sp>
      <p:sp>
        <p:nvSpPr>
          <p:cNvPr name="TextBox 17" id="17"/>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timing>
    <p:tnLst>
      <p:par>
        <p:cTn dur="indefinite" restart="never" nodeType="tmRoot">
          <p:childTnLst>
            <p:video>
              <p:cMediaNode vol="100000">
                <p:cTn fill="hold" display="false">
                  <p:stCondLst>
                    <p:cond delay="indefinite"/>
                  </p:stCondLst>
                </p:cTn>
                <p:tgtEl>
                  <p:spTgt spid="15"/>
                </p:tgtEl>
              </p:cMediaNode>
            </p:video>
          </p:childTnLst>
        </p:cTn>
      </p:par>
    </p:tnLst>
  </p:timing>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543496" y="-3882157"/>
            <a:ext cx="9150422" cy="6921093"/>
            <a:chOff x="0" y="0"/>
            <a:chExt cx="7102488" cy="5372100"/>
          </a:xfrm>
        </p:grpSpPr>
        <p:sp>
          <p:nvSpPr>
            <p:cNvPr name="Freeform 3" id="3"/>
            <p:cNvSpPr/>
            <p:nvPr/>
          </p:nvSpPr>
          <p:spPr>
            <a:xfrm flipH="false" flipV="false" rot="0">
              <a:off x="0" y="0"/>
              <a:ext cx="7102488" cy="5372100"/>
            </a:xfrm>
            <a:custGeom>
              <a:avLst/>
              <a:gdLst/>
              <a:ahLst/>
              <a:cxnLst/>
              <a:rect r="r" b="b" t="t" l="l"/>
              <a:pathLst>
                <a:path h="5372100" w="7102488">
                  <a:moveTo>
                    <a:pt x="5551818" y="0"/>
                  </a:moveTo>
                  <a:lnTo>
                    <a:pt x="1550670" y="0"/>
                  </a:lnTo>
                  <a:lnTo>
                    <a:pt x="0" y="2686050"/>
                  </a:lnTo>
                  <a:lnTo>
                    <a:pt x="1550670" y="5372100"/>
                  </a:lnTo>
                  <a:lnTo>
                    <a:pt x="5551818" y="5372100"/>
                  </a:lnTo>
                  <a:lnTo>
                    <a:pt x="7102488" y="2686050"/>
                  </a:lnTo>
                  <a:lnTo>
                    <a:pt x="5551818" y="0"/>
                  </a:lnTo>
                  <a:close/>
                </a:path>
              </a:pathLst>
            </a:custGeom>
            <a:solidFill>
              <a:srgbClr val="A066CB"/>
            </a:solidFill>
          </p:spPr>
        </p:sp>
      </p:grpSp>
      <p:grpSp>
        <p:nvGrpSpPr>
          <p:cNvPr name="Group 4" id="4"/>
          <p:cNvGrpSpPr/>
          <p:nvPr/>
        </p:nvGrpSpPr>
        <p:grpSpPr>
          <a:xfrm rot="0">
            <a:off x="-596320" y="916301"/>
            <a:ext cx="15172142" cy="1701967"/>
            <a:chOff x="0" y="0"/>
            <a:chExt cx="20229523" cy="2269289"/>
          </a:xfrm>
        </p:grpSpPr>
        <p:grpSp>
          <p:nvGrpSpPr>
            <p:cNvPr name="Group 5" id="5"/>
            <p:cNvGrpSpPr/>
            <p:nvPr/>
          </p:nvGrpSpPr>
          <p:grpSpPr>
            <a:xfrm rot="-10800000">
              <a:off x="0" y="0"/>
              <a:ext cx="20229523" cy="2269289"/>
              <a:chOff x="0" y="0"/>
              <a:chExt cx="47889450" cy="5372100"/>
            </a:xfrm>
          </p:grpSpPr>
          <p:sp>
            <p:nvSpPr>
              <p:cNvPr name="Freeform 6" id="6"/>
              <p:cNvSpPr/>
              <p:nvPr/>
            </p:nvSpPr>
            <p:spPr>
              <a:xfrm flipH="false" flipV="false" rot="0">
                <a:off x="0" y="0"/>
                <a:ext cx="47889449" cy="5372100"/>
              </a:xfrm>
              <a:custGeom>
                <a:avLst/>
                <a:gdLst/>
                <a:ahLst/>
                <a:cxnLst/>
                <a:rect r="r" b="b" t="t" l="l"/>
                <a:pathLst>
                  <a:path h="5372100" w="47889449">
                    <a:moveTo>
                      <a:pt x="46338781" y="0"/>
                    </a:moveTo>
                    <a:lnTo>
                      <a:pt x="1550670" y="0"/>
                    </a:lnTo>
                    <a:lnTo>
                      <a:pt x="0" y="2686050"/>
                    </a:lnTo>
                    <a:lnTo>
                      <a:pt x="1550670" y="5372100"/>
                    </a:lnTo>
                    <a:lnTo>
                      <a:pt x="46338781" y="5372100"/>
                    </a:lnTo>
                    <a:lnTo>
                      <a:pt x="47889449" y="2686050"/>
                    </a:lnTo>
                    <a:lnTo>
                      <a:pt x="46338781" y="0"/>
                    </a:lnTo>
                    <a:close/>
                  </a:path>
                </a:pathLst>
              </a:custGeom>
              <a:solidFill>
                <a:srgbClr val="1836B2"/>
              </a:solidFill>
            </p:spPr>
          </p:sp>
        </p:grpSp>
        <p:sp>
          <p:nvSpPr>
            <p:cNvPr name="TextBox 7" id="7"/>
            <p:cNvSpPr txBox="true"/>
            <p:nvPr/>
          </p:nvSpPr>
          <p:spPr>
            <a:xfrm rot="0">
              <a:off x="2191045" y="512555"/>
              <a:ext cx="16238336" cy="1301329"/>
            </a:xfrm>
            <a:prstGeom prst="rect">
              <a:avLst/>
            </a:prstGeom>
          </p:spPr>
          <p:txBody>
            <a:bodyPr anchor="t" rtlCol="false" tIns="0" lIns="0" bIns="0" rIns="0">
              <a:spAutoFit/>
            </a:bodyPr>
            <a:lstStyle/>
            <a:p>
              <a:pPr algn="l" marL="0" indent="0" lvl="0">
                <a:lnSpc>
                  <a:spcPts val="7397"/>
                </a:lnSpc>
                <a:spcBef>
                  <a:spcPct val="0"/>
                </a:spcBef>
              </a:pPr>
              <a:r>
                <a:rPr lang="en-US" b="true" sz="6725">
                  <a:solidFill>
                    <a:srgbClr val="FFFFFF"/>
                  </a:solidFill>
                  <a:latin typeface="Asap Semi-Bold"/>
                  <a:ea typeface="Asap Semi-Bold"/>
                  <a:cs typeface="Asap Semi-Bold"/>
                  <a:sym typeface="Asap Semi-Bold"/>
                </a:rPr>
                <a:t>Demo sản phẩm và kết luận</a:t>
              </a:r>
            </a:p>
          </p:txBody>
        </p:sp>
      </p:grpSp>
      <p:sp>
        <p:nvSpPr>
          <p:cNvPr name="TextBox 8" id="8"/>
          <p:cNvSpPr txBox="true"/>
          <p:nvPr/>
        </p:nvSpPr>
        <p:spPr>
          <a:xfrm rot="0">
            <a:off x="569082" y="2713145"/>
            <a:ext cx="6190518" cy="863601"/>
          </a:xfrm>
          <a:prstGeom prst="rect">
            <a:avLst/>
          </a:prstGeom>
        </p:spPr>
        <p:txBody>
          <a:bodyPr anchor="t" rtlCol="false" tIns="0" lIns="0" bIns="0" rIns="0">
            <a:spAutoFit/>
          </a:bodyPr>
          <a:lstStyle/>
          <a:p>
            <a:pPr algn="l" marL="0" indent="0" lvl="0">
              <a:lnSpc>
                <a:spcPts val="6999"/>
              </a:lnSpc>
              <a:spcBef>
                <a:spcPct val="0"/>
              </a:spcBef>
            </a:pPr>
            <a:r>
              <a:rPr lang="en-US" sz="4999">
                <a:solidFill>
                  <a:srgbClr val="000000"/>
                </a:solidFill>
                <a:latin typeface="Asap"/>
                <a:ea typeface="Asap"/>
                <a:cs typeface="Asap"/>
                <a:sym typeface="Asap"/>
              </a:rPr>
              <a:t>Kết luận </a:t>
            </a:r>
          </a:p>
        </p:txBody>
      </p:sp>
      <p:sp>
        <p:nvSpPr>
          <p:cNvPr name="TextBox 9" id="9"/>
          <p:cNvSpPr txBox="true"/>
          <p:nvPr/>
        </p:nvSpPr>
        <p:spPr>
          <a:xfrm rot="0">
            <a:off x="870806" y="3529121"/>
            <a:ext cx="15947920" cy="6597027"/>
          </a:xfrm>
          <a:prstGeom prst="rect">
            <a:avLst/>
          </a:prstGeom>
        </p:spPr>
        <p:txBody>
          <a:bodyPr anchor="t" rtlCol="false" tIns="0" lIns="0" bIns="0" rIns="0">
            <a:spAutoFit/>
          </a:bodyPr>
          <a:lstStyle/>
          <a:p>
            <a:pPr algn="l">
              <a:lnSpc>
                <a:spcPts val="3492"/>
              </a:lnSpc>
            </a:pPr>
            <a:r>
              <a:rPr lang="en-US" sz="2494" b="true">
                <a:solidFill>
                  <a:srgbClr val="000000"/>
                </a:solidFill>
                <a:latin typeface="Asap Bold"/>
                <a:ea typeface="Asap Bold"/>
                <a:cs typeface="Asap Bold"/>
                <a:sym typeface="Asap Bold"/>
              </a:rPr>
              <a:t>Kết quả đạt được</a:t>
            </a:r>
          </a:p>
          <a:p>
            <a:pPr algn="just" marL="497542" indent="-248771" lvl="1">
              <a:lnSpc>
                <a:spcPts val="3226"/>
              </a:lnSpc>
              <a:buFont typeface="Arial"/>
              <a:buChar char="•"/>
            </a:pPr>
            <a:r>
              <a:rPr lang="en-US" b="true" sz="2304">
                <a:solidFill>
                  <a:srgbClr val="000000"/>
                </a:solidFill>
                <a:latin typeface="Asap Bold"/>
                <a:ea typeface="Asap Bold"/>
                <a:cs typeface="Asap Bold"/>
                <a:sym typeface="Asap Bold"/>
              </a:rPr>
              <a:t>Độ chính xác khá cao:</a:t>
            </a:r>
            <a:r>
              <a:rPr lang="en-US" sz="2304">
                <a:solidFill>
                  <a:srgbClr val="000000"/>
                </a:solidFill>
                <a:latin typeface="Asap"/>
                <a:ea typeface="Asap"/>
                <a:cs typeface="Asap"/>
                <a:sym typeface="Asap"/>
              </a:rPr>
              <a:t> Mô hình Conformer-Transformer cải thiện khả năng nhận diện giọng nói tiếng Việt, đặc biệt trong các ngữ cảnh phức tạp.</a:t>
            </a:r>
          </a:p>
          <a:p>
            <a:pPr algn="just" marL="497542" indent="-248771" lvl="1">
              <a:lnSpc>
                <a:spcPts val="3226"/>
              </a:lnSpc>
              <a:buFont typeface="Arial"/>
              <a:buChar char="•"/>
            </a:pPr>
            <a:r>
              <a:rPr lang="en-US" b="true" sz="2304">
                <a:solidFill>
                  <a:srgbClr val="000000"/>
                </a:solidFill>
                <a:latin typeface="Asap Bold"/>
                <a:ea typeface="Asap Bold"/>
                <a:cs typeface="Asap Bold"/>
                <a:sym typeface="Asap Bold"/>
              </a:rPr>
              <a:t>Khả năng xử lý hiệu quả:</a:t>
            </a:r>
            <a:r>
              <a:rPr lang="en-US" sz="2304">
                <a:solidFill>
                  <a:srgbClr val="000000"/>
                </a:solidFill>
                <a:latin typeface="Asap"/>
                <a:ea typeface="Asap"/>
                <a:cs typeface="Asap"/>
                <a:sym typeface="Asap"/>
              </a:rPr>
              <a:t> Tối ưu thời gian xử lý và hiệu suất trên các tập dữ liệu tiếng Việt.</a:t>
            </a:r>
          </a:p>
          <a:p>
            <a:pPr algn="just">
              <a:lnSpc>
                <a:spcPts val="3226"/>
              </a:lnSpc>
            </a:pPr>
          </a:p>
          <a:p>
            <a:pPr algn="l">
              <a:lnSpc>
                <a:spcPts val="3492"/>
              </a:lnSpc>
            </a:pPr>
            <a:r>
              <a:rPr lang="en-US" sz="2494" b="true">
                <a:solidFill>
                  <a:srgbClr val="000000"/>
                </a:solidFill>
                <a:latin typeface="Asap Bold"/>
                <a:ea typeface="Asap Bold"/>
                <a:cs typeface="Asap Bold"/>
                <a:sym typeface="Asap Bold"/>
              </a:rPr>
              <a:t>Hướng phát triển tương lai</a:t>
            </a:r>
          </a:p>
          <a:p>
            <a:pPr algn="l" marL="497542" indent="-248771" lvl="1">
              <a:lnSpc>
                <a:spcPts val="3226"/>
              </a:lnSpc>
              <a:buFont typeface="Arial"/>
              <a:buChar char="•"/>
            </a:pPr>
            <a:r>
              <a:rPr lang="en-US" b="true" sz="2304">
                <a:solidFill>
                  <a:srgbClr val="000000"/>
                </a:solidFill>
                <a:latin typeface="Asap Bold"/>
                <a:ea typeface="Asap Bold"/>
                <a:cs typeface="Asap Bold"/>
                <a:sym typeface="Asap Bold"/>
              </a:rPr>
              <a:t>Nâng cao khả năng xử lý giọng địa phương:</a:t>
            </a:r>
            <a:r>
              <a:rPr lang="en-US" sz="2304">
                <a:solidFill>
                  <a:srgbClr val="000000"/>
                </a:solidFill>
                <a:latin typeface="Asap"/>
                <a:ea typeface="Asap"/>
                <a:cs typeface="Asap"/>
                <a:sym typeface="Asap"/>
              </a:rPr>
              <a:t> </a:t>
            </a:r>
          </a:p>
          <a:p>
            <a:pPr algn="l" marL="995084" indent="-331695" lvl="2">
              <a:lnSpc>
                <a:spcPts val="3226"/>
              </a:lnSpc>
              <a:buFont typeface="Arial"/>
              <a:buChar char="⚬"/>
            </a:pPr>
            <a:r>
              <a:rPr lang="en-US" sz="2304">
                <a:solidFill>
                  <a:srgbClr val="000000"/>
                </a:solidFill>
                <a:latin typeface="Asap"/>
                <a:ea typeface="Asap"/>
                <a:cs typeface="Asap"/>
                <a:sym typeface="Asap"/>
              </a:rPr>
              <a:t>Tập </a:t>
            </a:r>
            <a:r>
              <a:rPr lang="en-US" sz="2304">
                <a:solidFill>
                  <a:srgbClr val="000000"/>
                </a:solidFill>
                <a:latin typeface="Asap"/>
                <a:ea typeface="Asap"/>
                <a:cs typeface="Asap"/>
                <a:sym typeface="Asap"/>
              </a:rPr>
              <a:t>trung thu thập thêm dữ liệu từ các vùng miền khác nhau (miền Bắc, Trung, Nam).</a:t>
            </a:r>
          </a:p>
          <a:p>
            <a:pPr algn="l" marL="995084" indent="-331695" lvl="2">
              <a:lnSpc>
                <a:spcPts val="3226"/>
              </a:lnSpc>
              <a:buFont typeface="Arial"/>
              <a:buChar char="⚬"/>
            </a:pPr>
            <a:r>
              <a:rPr lang="en-US" sz="2304">
                <a:solidFill>
                  <a:srgbClr val="000000"/>
                </a:solidFill>
                <a:latin typeface="Asap"/>
                <a:ea typeface="Asap"/>
                <a:cs typeface="Asap"/>
                <a:sym typeface="Asap"/>
              </a:rPr>
              <a:t>Huấn luyện mô hình để tối ưu hóa khả năng xử lý giọng nói đa dạng và tiếng lóng.</a:t>
            </a:r>
          </a:p>
          <a:p>
            <a:pPr algn="l" marL="497542" indent="-248771" lvl="1">
              <a:lnSpc>
                <a:spcPts val="3226"/>
              </a:lnSpc>
              <a:buFont typeface="Arial"/>
              <a:buChar char="•"/>
            </a:pPr>
            <a:r>
              <a:rPr lang="en-US" b="true" sz="2304">
                <a:solidFill>
                  <a:srgbClr val="000000"/>
                </a:solidFill>
                <a:latin typeface="Asap Bold"/>
                <a:ea typeface="Asap Bold"/>
                <a:cs typeface="Asap Bold"/>
                <a:sym typeface="Asap Bold"/>
              </a:rPr>
              <a:t>Kết hợp đa ngôn ngữ: </a:t>
            </a:r>
            <a:r>
              <a:rPr lang="en-US" sz="2304">
                <a:solidFill>
                  <a:srgbClr val="000000"/>
                </a:solidFill>
                <a:latin typeface="Asap"/>
                <a:ea typeface="Asap"/>
                <a:cs typeface="Asap"/>
                <a:sym typeface="Asap"/>
              </a:rPr>
              <a:t>Mở rộng mô hình sang nhận diện các ngôn ngữ khác (như tiếng Anh, tiếng Trung) để hỗ trợ môi trường đa ngôn ngữ.</a:t>
            </a:r>
          </a:p>
          <a:p>
            <a:pPr algn="l" marL="497542" indent="-248771" lvl="1">
              <a:lnSpc>
                <a:spcPts val="3226"/>
              </a:lnSpc>
              <a:buFont typeface="Arial"/>
              <a:buChar char="•"/>
            </a:pPr>
            <a:r>
              <a:rPr lang="en-US" b="true" sz="2304">
                <a:solidFill>
                  <a:srgbClr val="000000"/>
                </a:solidFill>
                <a:latin typeface="Asap Bold"/>
                <a:ea typeface="Asap Bold"/>
                <a:cs typeface="Asap Bold"/>
                <a:sym typeface="Asap Bold"/>
              </a:rPr>
              <a:t>Cải tiến mô hình Conformer-Transformer: </a:t>
            </a:r>
            <a:r>
              <a:rPr lang="en-US" sz="2304">
                <a:solidFill>
                  <a:srgbClr val="000000"/>
                </a:solidFill>
                <a:latin typeface="Asap"/>
                <a:ea typeface="Asap"/>
                <a:cs typeface="Asap"/>
                <a:sym typeface="Asap"/>
              </a:rPr>
              <a:t>Tích hợp các kỹ thuật mới (như Self-Supervised Learning) để giảm phụ thuộc vào dữ liệu gán nhãn.</a:t>
            </a:r>
          </a:p>
          <a:p>
            <a:pPr algn="l" marL="497542" indent="-248771" lvl="1">
              <a:lnSpc>
                <a:spcPts val="3226"/>
              </a:lnSpc>
              <a:buFont typeface="Arial"/>
              <a:buChar char="•"/>
            </a:pPr>
            <a:r>
              <a:rPr lang="en-US" b="true" sz="2304">
                <a:solidFill>
                  <a:srgbClr val="000000"/>
                </a:solidFill>
                <a:latin typeface="Asap Bold"/>
                <a:ea typeface="Asap Bold"/>
                <a:cs typeface="Asap Bold"/>
                <a:sym typeface="Asap Bold"/>
              </a:rPr>
              <a:t>Phát triển ứng dụng thực tế</a:t>
            </a:r>
            <a:r>
              <a:rPr lang="en-US" sz="2304">
                <a:solidFill>
                  <a:srgbClr val="000000"/>
                </a:solidFill>
                <a:latin typeface="Asap"/>
                <a:ea typeface="Asap"/>
                <a:cs typeface="Asap"/>
                <a:sym typeface="Asap"/>
              </a:rPr>
              <a:t>: Ứng dụng hệ thống đã xây dựng vào các sản phẩm như phụ đề tự động, trợ lý ảo, hoặc hệ thống ghi chép y tế ·để đánh giá hiệu quả thực tế và thu thập phản hồi từ người dùng.</a:t>
            </a:r>
          </a:p>
          <a:p>
            <a:pPr algn="l" marL="0" indent="0" lvl="0">
              <a:lnSpc>
                <a:spcPts val="3226"/>
              </a:lnSpc>
              <a:spcBef>
                <a:spcPct val="0"/>
              </a:spcBef>
            </a:pPr>
          </a:p>
        </p:txBody>
      </p:sp>
      <p:grpSp>
        <p:nvGrpSpPr>
          <p:cNvPr name="Group 10" id="10"/>
          <p:cNvGrpSpPr/>
          <p:nvPr/>
        </p:nvGrpSpPr>
        <p:grpSpPr>
          <a:xfrm rot="0">
            <a:off x="-22860" y="-20174"/>
            <a:ext cx="18288000" cy="1122540"/>
            <a:chOff x="0" y="0"/>
            <a:chExt cx="24384000" cy="1496720"/>
          </a:xfrm>
        </p:grpSpPr>
        <p:sp>
          <p:nvSpPr>
            <p:cNvPr name="Freeform 11" id="11"/>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2" id="12"/>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2"/>
            <a:stretch>
              <a:fillRect l="0" t="0" r="0" b="0"/>
            </a:stretch>
          </a:blipFill>
        </p:spPr>
      </p:sp>
      <p:grpSp>
        <p:nvGrpSpPr>
          <p:cNvPr name="Group 13" id="13"/>
          <p:cNvGrpSpPr/>
          <p:nvPr/>
        </p:nvGrpSpPr>
        <p:grpSpPr>
          <a:xfrm rot="0">
            <a:off x="-22860" y="-20174"/>
            <a:ext cx="18288000" cy="1071105"/>
            <a:chOff x="0" y="0"/>
            <a:chExt cx="24384000" cy="1428140"/>
          </a:xfrm>
        </p:grpSpPr>
        <p:sp>
          <p:nvSpPr>
            <p:cNvPr name="Freeform 14" id="14"/>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5" id="15"/>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2"/>
            <a:stretch>
              <a:fillRect l="0" t="0" r="0" b="0"/>
            </a:stretch>
          </a:blipFill>
        </p:spPr>
      </p:sp>
      <p:sp>
        <p:nvSpPr>
          <p:cNvPr name="Freeform 16" id="16"/>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3"/>
            <a:stretch>
              <a:fillRect l="0" t="0" r="0" b="0"/>
            </a:stretch>
          </a:blipFill>
        </p:spPr>
      </p:sp>
      <p:sp>
        <p:nvSpPr>
          <p:cNvPr name="TextBox 17" id="17"/>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014810" y="2477910"/>
            <a:ext cx="7341552" cy="662525"/>
          </a:xfrm>
          <a:prstGeom prst="rect">
            <a:avLst/>
          </a:prstGeom>
        </p:spPr>
        <p:txBody>
          <a:bodyPr anchor="t" rtlCol="false" tIns="0" lIns="0" bIns="0" rIns="0">
            <a:spAutoFit/>
          </a:bodyPr>
          <a:lstStyle/>
          <a:p>
            <a:pPr algn="l" marL="0" indent="0" lvl="0">
              <a:lnSpc>
                <a:spcPts val="5307"/>
              </a:lnSpc>
              <a:spcBef>
                <a:spcPct val="0"/>
              </a:spcBef>
            </a:pPr>
            <a:r>
              <a:rPr lang="en-US" b="true" sz="4082" spc="-81">
                <a:solidFill>
                  <a:srgbClr val="000000"/>
                </a:solidFill>
                <a:latin typeface="Asap Medium"/>
                <a:ea typeface="Asap Medium"/>
                <a:cs typeface="Asap Medium"/>
                <a:sym typeface="Asap Medium"/>
              </a:rPr>
              <a:t>Giới thiệu về đề tài</a:t>
            </a:r>
          </a:p>
        </p:txBody>
      </p:sp>
      <p:sp>
        <p:nvSpPr>
          <p:cNvPr name="TextBox 3" id="3"/>
          <p:cNvSpPr txBox="true"/>
          <p:nvPr/>
        </p:nvSpPr>
        <p:spPr>
          <a:xfrm rot="0">
            <a:off x="10014810" y="4296881"/>
            <a:ext cx="7075194" cy="688973"/>
          </a:xfrm>
          <a:prstGeom prst="rect">
            <a:avLst/>
          </a:prstGeom>
        </p:spPr>
        <p:txBody>
          <a:bodyPr anchor="t" rtlCol="false" tIns="0" lIns="0" bIns="0" rIns="0">
            <a:spAutoFit/>
          </a:bodyPr>
          <a:lstStyle/>
          <a:p>
            <a:pPr algn="l" marL="0" indent="0" lvl="0">
              <a:lnSpc>
                <a:spcPts val="5525"/>
              </a:lnSpc>
              <a:spcBef>
                <a:spcPct val="0"/>
              </a:spcBef>
            </a:pPr>
            <a:r>
              <a:rPr lang="en-US" b="true" sz="4250" spc="-85">
                <a:solidFill>
                  <a:srgbClr val="000000"/>
                </a:solidFill>
                <a:latin typeface="Asap Medium"/>
                <a:ea typeface="Asap Medium"/>
                <a:cs typeface="Asap Medium"/>
                <a:sym typeface="Asap Medium"/>
              </a:rPr>
              <a:t>Automatic Speech Recognition</a:t>
            </a:r>
          </a:p>
        </p:txBody>
      </p:sp>
      <p:sp>
        <p:nvSpPr>
          <p:cNvPr name="TextBox 4" id="4"/>
          <p:cNvSpPr txBox="true"/>
          <p:nvPr/>
        </p:nvSpPr>
        <p:spPr>
          <a:xfrm rot="0">
            <a:off x="10012376" y="6129075"/>
            <a:ext cx="6544718" cy="688973"/>
          </a:xfrm>
          <a:prstGeom prst="rect">
            <a:avLst/>
          </a:prstGeom>
        </p:spPr>
        <p:txBody>
          <a:bodyPr anchor="t" rtlCol="false" tIns="0" lIns="0" bIns="0" rIns="0">
            <a:spAutoFit/>
          </a:bodyPr>
          <a:lstStyle/>
          <a:p>
            <a:pPr algn="l" marL="0" indent="0" lvl="0">
              <a:lnSpc>
                <a:spcPts val="5525"/>
              </a:lnSpc>
              <a:spcBef>
                <a:spcPct val="0"/>
              </a:spcBef>
            </a:pPr>
            <a:r>
              <a:rPr lang="en-US" b="true" sz="4250" spc="-85">
                <a:solidFill>
                  <a:srgbClr val="000000"/>
                </a:solidFill>
                <a:latin typeface="Asap Medium"/>
                <a:ea typeface="Asap Medium"/>
                <a:cs typeface="Asap Medium"/>
                <a:sym typeface="Asap Medium"/>
              </a:rPr>
              <a:t>Xây dựng mô hình</a:t>
            </a:r>
          </a:p>
        </p:txBody>
      </p:sp>
      <p:sp>
        <p:nvSpPr>
          <p:cNvPr name="TextBox 5" id="5"/>
          <p:cNvSpPr txBox="true"/>
          <p:nvPr/>
        </p:nvSpPr>
        <p:spPr>
          <a:xfrm rot="0">
            <a:off x="10014810" y="7999088"/>
            <a:ext cx="7630061" cy="688973"/>
          </a:xfrm>
          <a:prstGeom prst="rect">
            <a:avLst/>
          </a:prstGeom>
        </p:spPr>
        <p:txBody>
          <a:bodyPr anchor="t" rtlCol="false" tIns="0" lIns="0" bIns="0" rIns="0">
            <a:spAutoFit/>
          </a:bodyPr>
          <a:lstStyle/>
          <a:p>
            <a:pPr algn="l" marL="0" indent="0" lvl="0">
              <a:lnSpc>
                <a:spcPts val="5525"/>
              </a:lnSpc>
              <a:spcBef>
                <a:spcPct val="0"/>
              </a:spcBef>
            </a:pPr>
            <a:r>
              <a:rPr lang="en-US" sz="4250" spc="-85">
                <a:solidFill>
                  <a:srgbClr val="000000"/>
                </a:solidFill>
                <a:latin typeface="Asap"/>
                <a:ea typeface="Asap"/>
                <a:cs typeface="Asap"/>
                <a:sym typeface="Asap"/>
              </a:rPr>
              <a:t>Demo sản phẩm và kết luận</a:t>
            </a:r>
          </a:p>
        </p:txBody>
      </p:sp>
      <p:grpSp>
        <p:nvGrpSpPr>
          <p:cNvPr name="Group 6" id="6"/>
          <p:cNvGrpSpPr/>
          <p:nvPr/>
        </p:nvGrpSpPr>
        <p:grpSpPr>
          <a:xfrm rot="0">
            <a:off x="-5637151" y="-1633986"/>
            <a:ext cx="13728065" cy="14299655"/>
            <a:chOff x="0" y="0"/>
            <a:chExt cx="5157365" cy="5372100"/>
          </a:xfrm>
        </p:grpSpPr>
        <p:sp>
          <p:nvSpPr>
            <p:cNvPr name="Freeform 7" id="7"/>
            <p:cNvSpPr/>
            <p:nvPr/>
          </p:nvSpPr>
          <p:spPr>
            <a:xfrm flipH="false" flipV="false" rot="0">
              <a:off x="0" y="0"/>
              <a:ext cx="5157365" cy="5372100"/>
            </a:xfrm>
            <a:custGeom>
              <a:avLst/>
              <a:gdLst/>
              <a:ahLst/>
              <a:cxnLst/>
              <a:rect r="r" b="b" t="t" l="l"/>
              <a:pathLst>
                <a:path h="5372100" w="5157365">
                  <a:moveTo>
                    <a:pt x="3606695" y="0"/>
                  </a:moveTo>
                  <a:lnTo>
                    <a:pt x="1550670" y="0"/>
                  </a:lnTo>
                  <a:lnTo>
                    <a:pt x="0" y="2686050"/>
                  </a:lnTo>
                  <a:lnTo>
                    <a:pt x="1550670" y="5372100"/>
                  </a:lnTo>
                  <a:lnTo>
                    <a:pt x="3606695" y="5372100"/>
                  </a:lnTo>
                  <a:lnTo>
                    <a:pt x="5157365" y="2686050"/>
                  </a:lnTo>
                  <a:lnTo>
                    <a:pt x="3606695" y="0"/>
                  </a:lnTo>
                  <a:close/>
                </a:path>
              </a:pathLst>
            </a:custGeom>
            <a:solidFill>
              <a:srgbClr val="1836B2"/>
            </a:solidFill>
          </p:spPr>
        </p:sp>
      </p:grpSp>
      <p:sp>
        <p:nvSpPr>
          <p:cNvPr name="TextBox 8" id="8"/>
          <p:cNvSpPr txBox="true"/>
          <p:nvPr/>
        </p:nvSpPr>
        <p:spPr>
          <a:xfrm rot="0">
            <a:off x="1053310" y="4704516"/>
            <a:ext cx="5816518" cy="1498826"/>
          </a:xfrm>
          <a:prstGeom prst="rect">
            <a:avLst/>
          </a:prstGeom>
        </p:spPr>
        <p:txBody>
          <a:bodyPr anchor="t" rtlCol="false" tIns="0" lIns="0" bIns="0" rIns="0">
            <a:spAutoFit/>
          </a:bodyPr>
          <a:lstStyle/>
          <a:p>
            <a:pPr algn="l" marL="0" indent="0" lvl="0">
              <a:lnSpc>
                <a:spcPts val="12002"/>
              </a:lnSpc>
            </a:pPr>
            <a:r>
              <a:rPr lang="en-US" sz="9024">
                <a:solidFill>
                  <a:srgbClr val="FFFFFF"/>
                </a:solidFill>
                <a:latin typeface="Asap"/>
                <a:ea typeface="Asap"/>
                <a:cs typeface="Asap"/>
                <a:sym typeface="Asap"/>
              </a:rPr>
              <a:t>Nội Dung</a:t>
            </a:r>
          </a:p>
        </p:txBody>
      </p:sp>
      <p:grpSp>
        <p:nvGrpSpPr>
          <p:cNvPr name="Group 9" id="9"/>
          <p:cNvGrpSpPr/>
          <p:nvPr/>
        </p:nvGrpSpPr>
        <p:grpSpPr>
          <a:xfrm rot="0">
            <a:off x="8463876" y="2452782"/>
            <a:ext cx="910753" cy="690637"/>
            <a:chOff x="0" y="0"/>
            <a:chExt cx="1214337" cy="920849"/>
          </a:xfrm>
        </p:grpSpPr>
        <p:grpSp>
          <p:nvGrpSpPr>
            <p:cNvPr name="Group 10" id="10"/>
            <p:cNvGrpSpPr/>
            <p:nvPr/>
          </p:nvGrpSpPr>
          <p:grpSpPr>
            <a:xfrm rot="-10800000">
              <a:off x="0" y="0"/>
              <a:ext cx="1214337" cy="920849"/>
              <a:chOff x="0" y="0"/>
              <a:chExt cx="7084265" cy="5372100"/>
            </a:xfrm>
          </p:grpSpPr>
          <p:sp>
            <p:nvSpPr>
              <p:cNvPr name="Freeform 11" id="11"/>
              <p:cNvSpPr/>
              <p:nvPr/>
            </p:nvSpPr>
            <p:spPr>
              <a:xfrm flipH="false" flipV="false" rot="0">
                <a:off x="0" y="0"/>
                <a:ext cx="7084265" cy="5372100"/>
              </a:xfrm>
              <a:custGeom>
                <a:avLst/>
                <a:gdLst/>
                <a:ahLst/>
                <a:cxnLst/>
                <a:rect r="r" b="b" t="t" l="l"/>
                <a:pathLst>
                  <a:path h="5372100" w="7084265">
                    <a:moveTo>
                      <a:pt x="5533595" y="0"/>
                    </a:moveTo>
                    <a:lnTo>
                      <a:pt x="1550670" y="0"/>
                    </a:lnTo>
                    <a:lnTo>
                      <a:pt x="0" y="2686050"/>
                    </a:lnTo>
                    <a:lnTo>
                      <a:pt x="1550670" y="5372100"/>
                    </a:lnTo>
                    <a:lnTo>
                      <a:pt x="5533595" y="5372100"/>
                    </a:lnTo>
                    <a:lnTo>
                      <a:pt x="7084265" y="2686050"/>
                    </a:lnTo>
                    <a:lnTo>
                      <a:pt x="5533595" y="0"/>
                    </a:lnTo>
                    <a:close/>
                  </a:path>
                </a:pathLst>
              </a:custGeom>
              <a:solidFill>
                <a:srgbClr val="A066CB"/>
              </a:solidFill>
            </p:spPr>
          </p:sp>
        </p:grpSp>
        <p:sp>
          <p:nvSpPr>
            <p:cNvPr name="TextBox 12" id="12"/>
            <p:cNvSpPr txBox="true"/>
            <p:nvPr/>
          </p:nvSpPr>
          <p:spPr>
            <a:xfrm rot="0">
              <a:off x="267224" y="143382"/>
              <a:ext cx="679889" cy="576935"/>
            </a:xfrm>
            <a:prstGeom prst="rect">
              <a:avLst/>
            </a:prstGeom>
          </p:spPr>
          <p:txBody>
            <a:bodyPr anchor="t" rtlCol="false" tIns="0" lIns="0" bIns="0" rIns="0">
              <a:spAutoFit/>
            </a:bodyPr>
            <a:lstStyle/>
            <a:p>
              <a:pPr algn="ctr">
                <a:lnSpc>
                  <a:spcPts val="3618"/>
                </a:lnSpc>
                <a:spcBef>
                  <a:spcPct val="0"/>
                </a:spcBef>
              </a:pPr>
              <a:r>
                <a:rPr lang="en-US" b="true" sz="2584" spc="-51">
                  <a:solidFill>
                    <a:srgbClr val="FFFFFF"/>
                  </a:solidFill>
                  <a:latin typeface="Asap Medium"/>
                  <a:ea typeface="Asap Medium"/>
                  <a:cs typeface="Asap Medium"/>
                  <a:sym typeface="Asap Medium"/>
                </a:rPr>
                <a:t>01</a:t>
              </a:r>
            </a:p>
          </p:txBody>
        </p:sp>
      </p:grpSp>
      <p:grpSp>
        <p:nvGrpSpPr>
          <p:cNvPr name="Group 13" id="13"/>
          <p:cNvGrpSpPr/>
          <p:nvPr/>
        </p:nvGrpSpPr>
        <p:grpSpPr>
          <a:xfrm rot="0">
            <a:off x="8463876" y="4284976"/>
            <a:ext cx="910753" cy="690637"/>
            <a:chOff x="0" y="0"/>
            <a:chExt cx="1214337" cy="920849"/>
          </a:xfrm>
        </p:grpSpPr>
        <p:grpSp>
          <p:nvGrpSpPr>
            <p:cNvPr name="Group 14" id="14"/>
            <p:cNvGrpSpPr/>
            <p:nvPr/>
          </p:nvGrpSpPr>
          <p:grpSpPr>
            <a:xfrm rot="-10800000">
              <a:off x="0" y="0"/>
              <a:ext cx="1214337" cy="920849"/>
              <a:chOff x="0" y="0"/>
              <a:chExt cx="7084265" cy="5372100"/>
            </a:xfrm>
          </p:grpSpPr>
          <p:sp>
            <p:nvSpPr>
              <p:cNvPr name="Freeform 15" id="15"/>
              <p:cNvSpPr/>
              <p:nvPr/>
            </p:nvSpPr>
            <p:spPr>
              <a:xfrm flipH="false" flipV="false" rot="0">
                <a:off x="0" y="0"/>
                <a:ext cx="7084265" cy="5372100"/>
              </a:xfrm>
              <a:custGeom>
                <a:avLst/>
                <a:gdLst/>
                <a:ahLst/>
                <a:cxnLst/>
                <a:rect r="r" b="b" t="t" l="l"/>
                <a:pathLst>
                  <a:path h="5372100" w="7084265">
                    <a:moveTo>
                      <a:pt x="5533595" y="0"/>
                    </a:moveTo>
                    <a:lnTo>
                      <a:pt x="1550670" y="0"/>
                    </a:lnTo>
                    <a:lnTo>
                      <a:pt x="0" y="2686050"/>
                    </a:lnTo>
                    <a:lnTo>
                      <a:pt x="1550670" y="5372100"/>
                    </a:lnTo>
                    <a:lnTo>
                      <a:pt x="5533595" y="5372100"/>
                    </a:lnTo>
                    <a:lnTo>
                      <a:pt x="7084265" y="2686050"/>
                    </a:lnTo>
                    <a:lnTo>
                      <a:pt x="5533595" y="0"/>
                    </a:lnTo>
                    <a:close/>
                  </a:path>
                </a:pathLst>
              </a:custGeom>
              <a:solidFill>
                <a:srgbClr val="A066CB"/>
              </a:solidFill>
            </p:spPr>
          </p:sp>
        </p:grpSp>
        <p:sp>
          <p:nvSpPr>
            <p:cNvPr name="TextBox 16" id="16"/>
            <p:cNvSpPr txBox="true"/>
            <p:nvPr/>
          </p:nvSpPr>
          <p:spPr>
            <a:xfrm rot="0">
              <a:off x="267224" y="143382"/>
              <a:ext cx="679889" cy="576935"/>
            </a:xfrm>
            <a:prstGeom prst="rect">
              <a:avLst/>
            </a:prstGeom>
          </p:spPr>
          <p:txBody>
            <a:bodyPr anchor="t" rtlCol="false" tIns="0" lIns="0" bIns="0" rIns="0">
              <a:spAutoFit/>
            </a:bodyPr>
            <a:lstStyle/>
            <a:p>
              <a:pPr algn="ctr">
                <a:lnSpc>
                  <a:spcPts val="3618"/>
                </a:lnSpc>
                <a:spcBef>
                  <a:spcPct val="0"/>
                </a:spcBef>
              </a:pPr>
              <a:r>
                <a:rPr lang="en-US" b="true" sz="2584" spc="-51">
                  <a:solidFill>
                    <a:srgbClr val="FFFFFF"/>
                  </a:solidFill>
                  <a:latin typeface="Asap Medium"/>
                  <a:ea typeface="Asap Medium"/>
                  <a:cs typeface="Asap Medium"/>
                  <a:sym typeface="Asap Medium"/>
                </a:rPr>
                <a:t>02</a:t>
              </a:r>
            </a:p>
          </p:txBody>
        </p:sp>
      </p:grpSp>
      <p:grpSp>
        <p:nvGrpSpPr>
          <p:cNvPr name="Group 17" id="17"/>
          <p:cNvGrpSpPr/>
          <p:nvPr/>
        </p:nvGrpSpPr>
        <p:grpSpPr>
          <a:xfrm rot="0">
            <a:off x="8463876" y="6117171"/>
            <a:ext cx="910753" cy="690637"/>
            <a:chOff x="0" y="0"/>
            <a:chExt cx="1214337" cy="920849"/>
          </a:xfrm>
        </p:grpSpPr>
        <p:grpSp>
          <p:nvGrpSpPr>
            <p:cNvPr name="Group 18" id="18"/>
            <p:cNvGrpSpPr/>
            <p:nvPr/>
          </p:nvGrpSpPr>
          <p:grpSpPr>
            <a:xfrm rot="-10800000">
              <a:off x="0" y="0"/>
              <a:ext cx="1214337" cy="920849"/>
              <a:chOff x="0" y="0"/>
              <a:chExt cx="7084265" cy="5372100"/>
            </a:xfrm>
          </p:grpSpPr>
          <p:sp>
            <p:nvSpPr>
              <p:cNvPr name="Freeform 19" id="19"/>
              <p:cNvSpPr/>
              <p:nvPr/>
            </p:nvSpPr>
            <p:spPr>
              <a:xfrm flipH="false" flipV="false" rot="0">
                <a:off x="0" y="0"/>
                <a:ext cx="7084265" cy="5372100"/>
              </a:xfrm>
              <a:custGeom>
                <a:avLst/>
                <a:gdLst/>
                <a:ahLst/>
                <a:cxnLst/>
                <a:rect r="r" b="b" t="t" l="l"/>
                <a:pathLst>
                  <a:path h="5372100" w="7084265">
                    <a:moveTo>
                      <a:pt x="5533595" y="0"/>
                    </a:moveTo>
                    <a:lnTo>
                      <a:pt x="1550670" y="0"/>
                    </a:lnTo>
                    <a:lnTo>
                      <a:pt x="0" y="2686050"/>
                    </a:lnTo>
                    <a:lnTo>
                      <a:pt x="1550670" y="5372100"/>
                    </a:lnTo>
                    <a:lnTo>
                      <a:pt x="5533595" y="5372100"/>
                    </a:lnTo>
                    <a:lnTo>
                      <a:pt x="7084265" y="2686050"/>
                    </a:lnTo>
                    <a:lnTo>
                      <a:pt x="5533595" y="0"/>
                    </a:lnTo>
                    <a:close/>
                  </a:path>
                </a:pathLst>
              </a:custGeom>
              <a:solidFill>
                <a:srgbClr val="A066CB"/>
              </a:solidFill>
            </p:spPr>
          </p:sp>
        </p:grpSp>
        <p:sp>
          <p:nvSpPr>
            <p:cNvPr name="TextBox 20" id="20"/>
            <p:cNvSpPr txBox="true"/>
            <p:nvPr/>
          </p:nvSpPr>
          <p:spPr>
            <a:xfrm rot="0">
              <a:off x="267224" y="143382"/>
              <a:ext cx="679889" cy="576935"/>
            </a:xfrm>
            <a:prstGeom prst="rect">
              <a:avLst/>
            </a:prstGeom>
          </p:spPr>
          <p:txBody>
            <a:bodyPr anchor="t" rtlCol="false" tIns="0" lIns="0" bIns="0" rIns="0">
              <a:spAutoFit/>
            </a:bodyPr>
            <a:lstStyle/>
            <a:p>
              <a:pPr algn="ctr">
                <a:lnSpc>
                  <a:spcPts val="3618"/>
                </a:lnSpc>
                <a:spcBef>
                  <a:spcPct val="0"/>
                </a:spcBef>
              </a:pPr>
              <a:r>
                <a:rPr lang="en-US" b="true" sz="2584" spc="-51">
                  <a:solidFill>
                    <a:srgbClr val="FFFFFF"/>
                  </a:solidFill>
                  <a:latin typeface="Asap Medium"/>
                  <a:ea typeface="Asap Medium"/>
                  <a:cs typeface="Asap Medium"/>
                  <a:sym typeface="Asap Medium"/>
                </a:rPr>
                <a:t>03</a:t>
              </a:r>
            </a:p>
          </p:txBody>
        </p:sp>
      </p:grpSp>
      <p:grpSp>
        <p:nvGrpSpPr>
          <p:cNvPr name="Group 21" id="21"/>
          <p:cNvGrpSpPr/>
          <p:nvPr/>
        </p:nvGrpSpPr>
        <p:grpSpPr>
          <a:xfrm rot="0">
            <a:off x="8463876" y="7949365"/>
            <a:ext cx="910753" cy="690637"/>
            <a:chOff x="0" y="0"/>
            <a:chExt cx="1214337" cy="920849"/>
          </a:xfrm>
        </p:grpSpPr>
        <p:grpSp>
          <p:nvGrpSpPr>
            <p:cNvPr name="Group 22" id="22"/>
            <p:cNvGrpSpPr/>
            <p:nvPr/>
          </p:nvGrpSpPr>
          <p:grpSpPr>
            <a:xfrm rot="-10800000">
              <a:off x="0" y="0"/>
              <a:ext cx="1214337" cy="920849"/>
              <a:chOff x="0" y="0"/>
              <a:chExt cx="7084265" cy="5372100"/>
            </a:xfrm>
          </p:grpSpPr>
          <p:sp>
            <p:nvSpPr>
              <p:cNvPr name="Freeform 23" id="23"/>
              <p:cNvSpPr/>
              <p:nvPr/>
            </p:nvSpPr>
            <p:spPr>
              <a:xfrm flipH="false" flipV="false" rot="0">
                <a:off x="0" y="0"/>
                <a:ext cx="7084265" cy="5372100"/>
              </a:xfrm>
              <a:custGeom>
                <a:avLst/>
                <a:gdLst/>
                <a:ahLst/>
                <a:cxnLst/>
                <a:rect r="r" b="b" t="t" l="l"/>
                <a:pathLst>
                  <a:path h="5372100" w="7084265">
                    <a:moveTo>
                      <a:pt x="5533595" y="0"/>
                    </a:moveTo>
                    <a:lnTo>
                      <a:pt x="1550670" y="0"/>
                    </a:lnTo>
                    <a:lnTo>
                      <a:pt x="0" y="2686050"/>
                    </a:lnTo>
                    <a:lnTo>
                      <a:pt x="1550670" y="5372100"/>
                    </a:lnTo>
                    <a:lnTo>
                      <a:pt x="5533595" y="5372100"/>
                    </a:lnTo>
                    <a:lnTo>
                      <a:pt x="7084265" y="2686050"/>
                    </a:lnTo>
                    <a:lnTo>
                      <a:pt x="5533595" y="0"/>
                    </a:lnTo>
                    <a:close/>
                  </a:path>
                </a:pathLst>
              </a:custGeom>
              <a:solidFill>
                <a:srgbClr val="A066CB"/>
              </a:solidFill>
            </p:spPr>
          </p:sp>
        </p:grpSp>
        <p:sp>
          <p:nvSpPr>
            <p:cNvPr name="TextBox 24" id="24"/>
            <p:cNvSpPr txBox="true"/>
            <p:nvPr/>
          </p:nvSpPr>
          <p:spPr>
            <a:xfrm rot="0">
              <a:off x="267224" y="143382"/>
              <a:ext cx="679889" cy="576935"/>
            </a:xfrm>
            <a:prstGeom prst="rect">
              <a:avLst/>
            </a:prstGeom>
          </p:spPr>
          <p:txBody>
            <a:bodyPr anchor="t" rtlCol="false" tIns="0" lIns="0" bIns="0" rIns="0">
              <a:spAutoFit/>
            </a:bodyPr>
            <a:lstStyle/>
            <a:p>
              <a:pPr algn="ctr">
                <a:lnSpc>
                  <a:spcPts val="3618"/>
                </a:lnSpc>
                <a:spcBef>
                  <a:spcPct val="0"/>
                </a:spcBef>
              </a:pPr>
              <a:r>
                <a:rPr lang="en-US" b="true" sz="2584" spc="-51">
                  <a:solidFill>
                    <a:srgbClr val="FFFFFF"/>
                  </a:solidFill>
                  <a:latin typeface="Asap Medium"/>
                  <a:ea typeface="Asap Medium"/>
                  <a:cs typeface="Asap Medium"/>
                  <a:sym typeface="Asap Medium"/>
                </a:rPr>
                <a:t>04</a:t>
              </a:r>
            </a:p>
          </p:txBody>
        </p:sp>
      </p:grpSp>
      <p:grpSp>
        <p:nvGrpSpPr>
          <p:cNvPr name="Group 25" id="25"/>
          <p:cNvGrpSpPr/>
          <p:nvPr/>
        </p:nvGrpSpPr>
        <p:grpSpPr>
          <a:xfrm rot="0">
            <a:off x="-22860" y="-20174"/>
            <a:ext cx="18288000" cy="1122540"/>
            <a:chOff x="0" y="0"/>
            <a:chExt cx="24384000" cy="1496720"/>
          </a:xfrm>
        </p:grpSpPr>
        <p:sp>
          <p:nvSpPr>
            <p:cNvPr name="Freeform 26" id="26"/>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27" id="27"/>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2"/>
            <a:stretch>
              <a:fillRect l="0" t="0" r="0" b="0"/>
            </a:stretch>
          </a:blipFill>
        </p:spPr>
      </p:sp>
      <p:grpSp>
        <p:nvGrpSpPr>
          <p:cNvPr name="Group 28" id="28"/>
          <p:cNvGrpSpPr/>
          <p:nvPr/>
        </p:nvGrpSpPr>
        <p:grpSpPr>
          <a:xfrm rot="0">
            <a:off x="-22860" y="-20174"/>
            <a:ext cx="18288000" cy="1071105"/>
            <a:chOff x="0" y="0"/>
            <a:chExt cx="24384000" cy="1428140"/>
          </a:xfrm>
        </p:grpSpPr>
        <p:sp>
          <p:nvSpPr>
            <p:cNvPr name="Freeform 29" id="29"/>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30" id="30"/>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2"/>
            <a:stretch>
              <a:fillRect l="0" t="0" r="0" b="0"/>
            </a:stretch>
          </a:blipFill>
        </p:spPr>
      </p:sp>
      <p:sp>
        <p:nvSpPr>
          <p:cNvPr name="Freeform 31" id="31"/>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3"/>
            <a:stretch>
              <a:fillRect l="0" t="0" r="0" b="0"/>
            </a:stretch>
          </a:blipFill>
        </p:spPr>
      </p:sp>
      <p:sp>
        <p:nvSpPr>
          <p:cNvPr name="TextBox 32" id="32"/>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sp>
        <p:nvSpPr>
          <p:cNvPr name="Freeform 2" id="2"/>
          <p:cNvSpPr/>
          <p:nvPr/>
        </p:nvSpPr>
        <p:spPr>
          <a:xfrm flipH="false" flipV="false" rot="0">
            <a:off x="12883986" y="164708"/>
            <a:ext cx="6044632" cy="3451286"/>
          </a:xfrm>
          <a:custGeom>
            <a:avLst/>
            <a:gdLst/>
            <a:ahLst/>
            <a:cxnLst/>
            <a:rect r="r" b="b" t="t" l="l"/>
            <a:pathLst>
              <a:path h="3451286" w="6044632">
                <a:moveTo>
                  <a:pt x="0" y="0"/>
                </a:moveTo>
                <a:lnTo>
                  <a:pt x="6044631" y="0"/>
                </a:lnTo>
                <a:lnTo>
                  <a:pt x="6044631" y="3451286"/>
                </a:lnTo>
                <a:lnTo>
                  <a:pt x="0" y="3451286"/>
                </a:lnTo>
                <a:lnTo>
                  <a:pt x="0"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sp>
        <p:nvSpPr>
          <p:cNvPr name="Freeform 3" id="3"/>
          <p:cNvSpPr/>
          <p:nvPr/>
        </p:nvSpPr>
        <p:spPr>
          <a:xfrm flipH="true" flipV="false" rot="0">
            <a:off x="-541113" y="7095066"/>
            <a:ext cx="6630572" cy="3785839"/>
          </a:xfrm>
          <a:custGeom>
            <a:avLst/>
            <a:gdLst/>
            <a:ahLst/>
            <a:cxnLst/>
            <a:rect r="r" b="b" t="t" l="l"/>
            <a:pathLst>
              <a:path h="3785839" w="6630572">
                <a:moveTo>
                  <a:pt x="6630571" y="0"/>
                </a:moveTo>
                <a:lnTo>
                  <a:pt x="0" y="0"/>
                </a:lnTo>
                <a:lnTo>
                  <a:pt x="0" y="3785839"/>
                </a:lnTo>
                <a:lnTo>
                  <a:pt x="6630571" y="3785839"/>
                </a:lnTo>
                <a:lnTo>
                  <a:pt x="6630571" y="0"/>
                </a:lnTo>
                <a:close/>
              </a:path>
            </a:pathLst>
          </a:custGeom>
          <a:blipFill>
            <a:blip r:embed="rId2">
              <a:extLst>
                <a:ext uri="{96DAC541-7B7A-43D3-8B79-37D633B846F1}">
                  <asvg:svgBlip xmlns:asvg="http://schemas.microsoft.com/office/drawing/2016/SVG/main" r:embed="rId3"/>
                </a:ext>
              </a:extLst>
            </a:blip>
            <a:stretch>
              <a:fillRect l="0" t="-51576" r="0" b="0"/>
            </a:stretch>
          </a:blipFill>
        </p:spPr>
      </p:sp>
      <p:grpSp>
        <p:nvGrpSpPr>
          <p:cNvPr name="Group 4" id="4"/>
          <p:cNvGrpSpPr/>
          <p:nvPr/>
        </p:nvGrpSpPr>
        <p:grpSpPr>
          <a:xfrm rot="0">
            <a:off x="4488452" y="5148027"/>
            <a:ext cx="9409452" cy="1947038"/>
            <a:chOff x="0" y="0"/>
            <a:chExt cx="12545936" cy="2596051"/>
          </a:xfrm>
        </p:grpSpPr>
        <p:sp>
          <p:nvSpPr>
            <p:cNvPr name="TextBox 5" id="5"/>
            <p:cNvSpPr txBox="true"/>
            <p:nvPr/>
          </p:nvSpPr>
          <p:spPr>
            <a:xfrm rot="0">
              <a:off x="0" y="73696"/>
              <a:ext cx="12545936" cy="1540722"/>
            </a:xfrm>
            <a:prstGeom prst="rect">
              <a:avLst/>
            </a:prstGeom>
          </p:spPr>
          <p:txBody>
            <a:bodyPr anchor="t" rtlCol="false" tIns="0" lIns="0" bIns="0" rIns="0">
              <a:spAutoFit/>
            </a:bodyPr>
            <a:lstStyle/>
            <a:p>
              <a:pPr algn="ctr" marL="0" indent="0" lvl="0">
                <a:lnSpc>
                  <a:spcPts val="8717"/>
                </a:lnSpc>
                <a:spcBef>
                  <a:spcPct val="0"/>
                </a:spcBef>
              </a:pPr>
              <a:r>
                <a:rPr lang="en-US" b="true" sz="7925" u="none">
                  <a:solidFill>
                    <a:srgbClr val="FFFFFF"/>
                  </a:solidFill>
                  <a:latin typeface="Asap Semi-Bold"/>
                  <a:ea typeface="Asap Semi-Bold"/>
                  <a:cs typeface="Asap Semi-Bold"/>
                  <a:sym typeface="Asap Semi-Bold"/>
                </a:rPr>
                <a:t>Xin cảm ơn!</a:t>
              </a:r>
            </a:p>
          </p:txBody>
        </p:sp>
        <p:sp>
          <p:nvSpPr>
            <p:cNvPr name="TextBox 6" id="6"/>
            <p:cNvSpPr txBox="true"/>
            <p:nvPr/>
          </p:nvSpPr>
          <p:spPr>
            <a:xfrm rot="0">
              <a:off x="0" y="2016905"/>
              <a:ext cx="12545936" cy="520064"/>
            </a:xfrm>
            <a:prstGeom prst="rect">
              <a:avLst/>
            </a:prstGeom>
          </p:spPr>
          <p:txBody>
            <a:bodyPr anchor="t" rtlCol="false" tIns="0" lIns="0" bIns="0" rIns="0">
              <a:spAutoFit/>
            </a:bodyPr>
            <a:lstStyle/>
            <a:p>
              <a:pPr algn="ctr" marL="0" indent="0" lvl="0">
                <a:lnSpc>
                  <a:spcPts val="3217"/>
                </a:lnSpc>
                <a:spcBef>
                  <a:spcPct val="0"/>
                </a:spcBef>
              </a:pPr>
            </a:p>
          </p:txBody>
        </p:sp>
      </p:grpSp>
      <p:grpSp>
        <p:nvGrpSpPr>
          <p:cNvPr name="Group 7" id="7"/>
          <p:cNvGrpSpPr/>
          <p:nvPr/>
        </p:nvGrpSpPr>
        <p:grpSpPr>
          <a:xfrm rot="0">
            <a:off x="-22860" y="-20174"/>
            <a:ext cx="18288000" cy="1122540"/>
            <a:chOff x="0" y="0"/>
            <a:chExt cx="24384000" cy="1496720"/>
          </a:xfrm>
        </p:grpSpPr>
        <p:sp>
          <p:nvSpPr>
            <p:cNvPr name="Freeform 8" id="8"/>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9" id="9"/>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4"/>
            <a:stretch>
              <a:fillRect l="0" t="0" r="0" b="0"/>
            </a:stretch>
          </a:blipFill>
        </p:spPr>
      </p:sp>
      <p:grpSp>
        <p:nvGrpSpPr>
          <p:cNvPr name="Group 10" id="10"/>
          <p:cNvGrpSpPr/>
          <p:nvPr/>
        </p:nvGrpSpPr>
        <p:grpSpPr>
          <a:xfrm rot="0">
            <a:off x="-22860" y="-20174"/>
            <a:ext cx="18288000" cy="1071105"/>
            <a:chOff x="0" y="0"/>
            <a:chExt cx="24384000" cy="1428140"/>
          </a:xfrm>
        </p:grpSpPr>
        <p:sp>
          <p:nvSpPr>
            <p:cNvPr name="Freeform 11" id="11"/>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2" id="12"/>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4"/>
            <a:stretch>
              <a:fillRect l="0" t="0" r="0" b="0"/>
            </a:stretch>
          </a:blipFill>
        </p:spPr>
      </p:sp>
      <p:sp>
        <p:nvSpPr>
          <p:cNvPr name="Freeform 13" id="13"/>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5"/>
            <a:stretch>
              <a:fillRect l="0" t="0" r="0" b="0"/>
            </a:stretch>
          </a:blipFill>
        </p:spPr>
      </p:sp>
      <p:sp>
        <p:nvSpPr>
          <p:cNvPr name="TextBox 14" id="14"/>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sp>
        <p:nvSpPr>
          <p:cNvPr name="Freeform 2" id="2"/>
          <p:cNvSpPr/>
          <p:nvPr/>
        </p:nvSpPr>
        <p:spPr>
          <a:xfrm flipH="false" flipV="false" rot="0">
            <a:off x="8915953" y="566040"/>
            <a:ext cx="9372047" cy="9462683"/>
          </a:xfrm>
          <a:custGeom>
            <a:avLst/>
            <a:gdLst/>
            <a:ahLst/>
            <a:cxnLst/>
            <a:rect r="r" b="b" t="t" l="l"/>
            <a:pathLst>
              <a:path h="9462683" w="9372047">
                <a:moveTo>
                  <a:pt x="0" y="0"/>
                </a:moveTo>
                <a:lnTo>
                  <a:pt x="9372047" y="0"/>
                </a:lnTo>
                <a:lnTo>
                  <a:pt x="9372047" y="9462682"/>
                </a:lnTo>
                <a:lnTo>
                  <a:pt x="0" y="9462682"/>
                </a:lnTo>
                <a:lnTo>
                  <a:pt x="0" y="0"/>
                </a:lnTo>
                <a:close/>
              </a:path>
            </a:pathLst>
          </a:custGeom>
          <a:blipFill>
            <a:blip r:embed="rId2"/>
            <a:stretch>
              <a:fillRect l="0" t="-24281" r="0" b="-24281"/>
            </a:stretch>
          </a:blipFill>
        </p:spPr>
      </p:sp>
      <p:grpSp>
        <p:nvGrpSpPr>
          <p:cNvPr name="Group 3" id="3"/>
          <p:cNvGrpSpPr/>
          <p:nvPr/>
        </p:nvGrpSpPr>
        <p:grpSpPr>
          <a:xfrm rot="0">
            <a:off x="-2115283" y="6977689"/>
            <a:ext cx="14175218" cy="11400367"/>
            <a:chOff x="0" y="0"/>
            <a:chExt cx="6679670" cy="5372100"/>
          </a:xfrm>
        </p:grpSpPr>
        <p:sp>
          <p:nvSpPr>
            <p:cNvPr name="Freeform 4" id="4"/>
            <p:cNvSpPr/>
            <p:nvPr/>
          </p:nvSpPr>
          <p:spPr>
            <a:xfrm flipH="false" flipV="false" rot="0">
              <a:off x="0" y="0"/>
              <a:ext cx="6679670" cy="5372100"/>
            </a:xfrm>
            <a:custGeom>
              <a:avLst/>
              <a:gdLst/>
              <a:ahLst/>
              <a:cxnLst/>
              <a:rect r="r" b="b" t="t" l="l"/>
              <a:pathLst>
                <a:path h="5372100" w="6679670">
                  <a:moveTo>
                    <a:pt x="5129000" y="0"/>
                  </a:moveTo>
                  <a:lnTo>
                    <a:pt x="1550670" y="0"/>
                  </a:lnTo>
                  <a:lnTo>
                    <a:pt x="0" y="2686050"/>
                  </a:lnTo>
                  <a:lnTo>
                    <a:pt x="1550670" y="5372100"/>
                  </a:lnTo>
                  <a:lnTo>
                    <a:pt x="5129000" y="5372100"/>
                  </a:lnTo>
                  <a:lnTo>
                    <a:pt x="6679670" y="2686050"/>
                  </a:lnTo>
                  <a:lnTo>
                    <a:pt x="5129000" y="0"/>
                  </a:lnTo>
                  <a:close/>
                </a:path>
              </a:pathLst>
            </a:custGeom>
            <a:solidFill>
              <a:srgbClr val="A066CB"/>
            </a:solidFill>
          </p:spPr>
        </p:sp>
      </p:grpSp>
      <p:grpSp>
        <p:nvGrpSpPr>
          <p:cNvPr name="Group 5" id="5"/>
          <p:cNvGrpSpPr/>
          <p:nvPr/>
        </p:nvGrpSpPr>
        <p:grpSpPr>
          <a:xfrm rot="0">
            <a:off x="-3311742" y="-1846893"/>
            <a:ext cx="14175218" cy="11400367"/>
            <a:chOff x="0" y="0"/>
            <a:chExt cx="6679670" cy="5372100"/>
          </a:xfrm>
        </p:grpSpPr>
        <p:sp>
          <p:nvSpPr>
            <p:cNvPr name="Freeform 6" id="6"/>
            <p:cNvSpPr/>
            <p:nvPr/>
          </p:nvSpPr>
          <p:spPr>
            <a:xfrm flipH="false" flipV="false" rot="0">
              <a:off x="0" y="0"/>
              <a:ext cx="6679670" cy="5372100"/>
            </a:xfrm>
            <a:custGeom>
              <a:avLst/>
              <a:gdLst/>
              <a:ahLst/>
              <a:cxnLst/>
              <a:rect r="r" b="b" t="t" l="l"/>
              <a:pathLst>
                <a:path h="5372100" w="6679670">
                  <a:moveTo>
                    <a:pt x="5129000" y="0"/>
                  </a:moveTo>
                  <a:lnTo>
                    <a:pt x="1550670" y="0"/>
                  </a:lnTo>
                  <a:lnTo>
                    <a:pt x="0" y="2686050"/>
                  </a:lnTo>
                  <a:lnTo>
                    <a:pt x="1550670" y="5372100"/>
                  </a:lnTo>
                  <a:lnTo>
                    <a:pt x="5129000" y="5372100"/>
                  </a:lnTo>
                  <a:lnTo>
                    <a:pt x="6679670" y="2686050"/>
                  </a:lnTo>
                  <a:lnTo>
                    <a:pt x="5129000" y="0"/>
                  </a:lnTo>
                  <a:close/>
                </a:path>
              </a:pathLst>
            </a:custGeom>
            <a:solidFill>
              <a:srgbClr val="1836B2"/>
            </a:solidFill>
          </p:spPr>
        </p:sp>
      </p:grpSp>
      <p:sp>
        <p:nvSpPr>
          <p:cNvPr name="TextBox 7" id="7"/>
          <p:cNvSpPr txBox="true"/>
          <p:nvPr/>
        </p:nvSpPr>
        <p:spPr>
          <a:xfrm rot="0">
            <a:off x="15711522" y="8699345"/>
            <a:ext cx="2993400" cy="579147"/>
          </a:xfrm>
          <a:prstGeom prst="rect">
            <a:avLst/>
          </a:prstGeom>
        </p:spPr>
        <p:txBody>
          <a:bodyPr anchor="t" rtlCol="false" tIns="0" lIns="0" bIns="0" rIns="0">
            <a:spAutoFit/>
          </a:bodyPr>
          <a:lstStyle/>
          <a:p>
            <a:pPr algn="l">
              <a:lnSpc>
                <a:spcPts val="4617"/>
              </a:lnSpc>
              <a:spcBef>
                <a:spcPct val="0"/>
              </a:spcBef>
            </a:pPr>
          </a:p>
        </p:txBody>
      </p:sp>
      <p:sp>
        <p:nvSpPr>
          <p:cNvPr name="TextBox 8" id="8"/>
          <p:cNvSpPr txBox="true"/>
          <p:nvPr/>
        </p:nvSpPr>
        <p:spPr>
          <a:xfrm rot="0">
            <a:off x="1930108" y="3549347"/>
            <a:ext cx="7213892" cy="3428342"/>
          </a:xfrm>
          <a:prstGeom prst="rect">
            <a:avLst/>
          </a:prstGeom>
        </p:spPr>
        <p:txBody>
          <a:bodyPr anchor="t" rtlCol="false" tIns="0" lIns="0" bIns="0" rIns="0">
            <a:spAutoFit/>
          </a:bodyPr>
          <a:lstStyle/>
          <a:p>
            <a:pPr algn="l" marL="0" indent="0" lvl="0">
              <a:lnSpc>
                <a:spcPts val="13505"/>
              </a:lnSpc>
            </a:pPr>
            <a:r>
              <a:rPr lang="en-US" b="true" sz="11445">
                <a:solidFill>
                  <a:srgbClr val="FFFFFF"/>
                </a:solidFill>
                <a:latin typeface="Asap Semi-Bold"/>
                <a:ea typeface="Asap Semi-Bold"/>
                <a:cs typeface="Asap Semi-Bold"/>
                <a:sym typeface="Asap Semi-Bold"/>
              </a:rPr>
              <a:t>Giới thiệu đề tài</a:t>
            </a:r>
          </a:p>
        </p:txBody>
      </p:sp>
      <p:grpSp>
        <p:nvGrpSpPr>
          <p:cNvPr name="Group 9" id="9"/>
          <p:cNvGrpSpPr/>
          <p:nvPr/>
        </p:nvGrpSpPr>
        <p:grpSpPr>
          <a:xfrm rot="0">
            <a:off x="-22860" y="-20174"/>
            <a:ext cx="18288000" cy="1122540"/>
            <a:chOff x="0" y="0"/>
            <a:chExt cx="24384000" cy="1496720"/>
          </a:xfrm>
        </p:grpSpPr>
        <p:sp>
          <p:nvSpPr>
            <p:cNvPr name="Freeform 10" id="10"/>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1" id="11"/>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3"/>
            <a:stretch>
              <a:fillRect l="0" t="0" r="0" b="0"/>
            </a:stretch>
          </a:blipFill>
        </p:spPr>
      </p:sp>
      <p:grpSp>
        <p:nvGrpSpPr>
          <p:cNvPr name="Group 12" id="12"/>
          <p:cNvGrpSpPr/>
          <p:nvPr/>
        </p:nvGrpSpPr>
        <p:grpSpPr>
          <a:xfrm rot="0">
            <a:off x="-22860" y="-20174"/>
            <a:ext cx="18288000" cy="1071105"/>
            <a:chOff x="0" y="0"/>
            <a:chExt cx="24384000" cy="1428140"/>
          </a:xfrm>
        </p:grpSpPr>
        <p:sp>
          <p:nvSpPr>
            <p:cNvPr name="Freeform 13" id="13"/>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4" id="14"/>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3"/>
            <a:stretch>
              <a:fillRect l="0" t="0" r="0" b="0"/>
            </a:stretch>
          </a:blipFill>
        </p:spPr>
      </p:sp>
      <p:sp>
        <p:nvSpPr>
          <p:cNvPr name="Freeform 15" id="15"/>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4"/>
            <a:stretch>
              <a:fillRect l="0" t="0" r="0" b="0"/>
            </a:stretch>
          </a:blipFill>
        </p:spPr>
      </p:sp>
      <p:sp>
        <p:nvSpPr>
          <p:cNvPr name="TextBox 16" id="16"/>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26743" y="515379"/>
            <a:ext cx="10736190" cy="9297057"/>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37103" t="0" r="-37103" b="0"/>
              </a:stretch>
            </a:blipFill>
          </p:spPr>
        </p:sp>
      </p:grpSp>
      <p:sp>
        <p:nvSpPr>
          <p:cNvPr name="Freeform 4" id="4"/>
          <p:cNvSpPr/>
          <p:nvPr/>
        </p:nvSpPr>
        <p:spPr>
          <a:xfrm flipH="true" flipV="false" rot="0">
            <a:off x="11701257" y="7769400"/>
            <a:ext cx="7156403" cy="4086071"/>
          </a:xfrm>
          <a:custGeom>
            <a:avLst/>
            <a:gdLst/>
            <a:ahLst/>
            <a:cxnLst/>
            <a:rect r="r" b="b" t="t" l="l"/>
            <a:pathLst>
              <a:path h="4086071" w="7156403">
                <a:moveTo>
                  <a:pt x="7156403" y="0"/>
                </a:moveTo>
                <a:lnTo>
                  <a:pt x="0" y="0"/>
                </a:lnTo>
                <a:lnTo>
                  <a:pt x="0" y="4086071"/>
                </a:lnTo>
                <a:lnTo>
                  <a:pt x="7156403" y="4086071"/>
                </a:lnTo>
                <a:lnTo>
                  <a:pt x="7156403"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5" id="5"/>
          <p:cNvGrpSpPr/>
          <p:nvPr/>
        </p:nvGrpSpPr>
        <p:grpSpPr>
          <a:xfrm rot="0">
            <a:off x="714878" y="1404180"/>
            <a:ext cx="10311866" cy="2293135"/>
            <a:chOff x="0" y="0"/>
            <a:chExt cx="13749154" cy="3057513"/>
          </a:xfrm>
        </p:grpSpPr>
        <p:sp>
          <p:nvSpPr>
            <p:cNvPr name="TextBox 6" id="6"/>
            <p:cNvSpPr txBox="true"/>
            <p:nvPr/>
          </p:nvSpPr>
          <p:spPr>
            <a:xfrm rot="0">
              <a:off x="0" y="-561975"/>
              <a:ext cx="13749154" cy="2276946"/>
            </a:xfrm>
            <a:prstGeom prst="rect">
              <a:avLst/>
            </a:prstGeom>
          </p:spPr>
          <p:txBody>
            <a:bodyPr anchor="t" rtlCol="false" tIns="0" lIns="0" bIns="0" rIns="0">
              <a:spAutoFit/>
            </a:bodyPr>
            <a:lstStyle/>
            <a:p>
              <a:pPr algn="l" marL="0" indent="0" lvl="0">
                <a:lnSpc>
                  <a:spcPts val="15949"/>
                </a:lnSpc>
              </a:pPr>
              <a:r>
                <a:rPr lang="en-US" b="true" sz="8483" u="none">
                  <a:solidFill>
                    <a:srgbClr val="000000"/>
                  </a:solidFill>
                  <a:latin typeface="Asap Semi-Bold"/>
                  <a:ea typeface="Asap Semi-Bold"/>
                  <a:cs typeface="Asap Semi-Bold"/>
                  <a:sym typeface="Asap Semi-Bold"/>
                </a:rPr>
                <a:t>Giới thiệu về đề tài</a:t>
              </a:r>
            </a:p>
          </p:txBody>
        </p:sp>
        <p:sp>
          <p:nvSpPr>
            <p:cNvPr name="TextBox 7" id="7"/>
            <p:cNvSpPr txBox="true"/>
            <p:nvPr/>
          </p:nvSpPr>
          <p:spPr>
            <a:xfrm rot="0">
              <a:off x="0" y="1711022"/>
              <a:ext cx="13749154" cy="1346491"/>
            </a:xfrm>
            <a:prstGeom prst="rect">
              <a:avLst/>
            </a:prstGeom>
          </p:spPr>
          <p:txBody>
            <a:bodyPr anchor="t" rtlCol="false" tIns="0" lIns="0" bIns="0" rIns="0">
              <a:spAutoFit/>
            </a:bodyPr>
            <a:lstStyle/>
            <a:p>
              <a:pPr algn="l" marL="924467" indent="-462234" lvl="1">
                <a:lnSpc>
                  <a:spcPts val="10105"/>
                </a:lnSpc>
                <a:buAutoNum type="arabicPeriod" startAt="1"/>
              </a:pPr>
              <a:r>
                <a:rPr lang="en-US" b="true" sz="4281" spc="-85">
                  <a:solidFill>
                    <a:srgbClr val="000000"/>
                  </a:solidFill>
                  <a:latin typeface="Asap Medium"/>
                  <a:ea typeface="Asap Medium"/>
                  <a:cs typeface="Asap Medium"/>
                  <a:sym typeface="Asap Medium"/>
                </a:rPr>
                <a:t> Tổng quan</a:t>
              </a:r>
            </a:p>
          </p:txBody>
        </p:sp>
      </p:grpSp>
      <p:sp>
        <p:nvSpPr>
          <p:cNvPr name="TextBox 8" id="8"/>
          <p:cNvSpPr txBox="true"/>
          <p:nvPr/>
        </p:nvSpPr>
        <p:spPr>
          <a:xfrm rot="0">
            <a:off x="714878" y="3973540"/>
            <a:ext cx="10151888" cy="5419988"/>
          </a:xfrm>
          <a:prstGeom prst="rect">
            <a:avLst/>
          </a:prstGeom>
        </p:spPr>
        <p:txBody>
          <a:bodyPr anchor="t" rtlCol="false" tIns="0" lIns="0" bIns="0" rIns="0">
            <a:spAutoFit/>
          </a:bodyPr>
          <a:lstStyle/>
          <a:p>
            <a:pPr algn="l" marL="603677" indent="-301838" lvl="1">
              <a:lnSpc>
                <a:spcPts val="4361"/>
              </a:lnSpc>
              <a:buFont typeface="Arial"/>
              <a:buChar char="•"/>
            </a:pPr>
            <a:r>
              <a:rPr lang="en-US" sz="2796">
                <a:solidFill>
                  <a:srgbClr val="000000"/>
                </a:solidFill>
                <a:latin typeface="Asap"/>
                <a:ea typeface="Asap"/>
                <a:cs typeface="Asap"/>
                <a:sym typeface="Asap"/>
              </a:rPr>
              <a:t>Chuyển đổi âm thanh thành văn bản (Speech-to-Text - STT), còn được gọi là Hệ thống nhận dạng giọng nói tự động (Automatic Speech Recognition - ASR), là một lĩnh vực nghiên cứu và ứng dụng của trí tuệ nhân tạo nhằm nhận diện và chuyển đổi tín hiệu âm thanh chứa lời nói thành văn bản. Đây là một bài toán mang tính liên ngành, kết hợp các lĩnh vực như xử lý tín hiệu, học máy, ngôn ngữ học, và công nghệ thông tin.</a:t>
            </a:r>
          </a:p>
          <a:p>
            <a:pPr algn="l">
              <a:lnSpc>
                <a:spcPts val="4361"/>
              </a:lnSpc>
            </a:pPr>
          </a:p>
          <a:p>
            <a:pPr algn="l" marL="0" indent="0" lvl="0">
              <a:lnSpc>
                <a:spcPts val="4029"/>
              </a:lnSpc>
            </a:pPr>
          </a:p>
        </p:txBody>
      </p:sp>
      <p:sp>
        <p:nvSpPr>
          <p:cNvPr name="Freeform 9" id="9"/>
          <p:cNvSpPr/>
          <p:nvPr/>
        </p:nvSpPr>
        <p:spPr>
          <a:xfrm flipH="false" flipV="false" rot="0">
            <a:off x="9803724" y="1802093"/>
            <a:ext cx="455999" cy="748655"/>
          </a:xfrm>
          <a:custGeom>
            <a:avLst/>
            <a:gdLst/>
            <a:ahLst/>
            <a:cxnLst/>
            <a:rect r="r" b="b" t="t" l="l"/>
            <a:pathLst>
              <a:path h="748655" w="455999">
                <a:moveTo>
                  <a:pt x="0" y="0"/>
                </a:moveTo>
                <a:lnTo>
                  <a:pt x="455999" y="0"/>
                </a:lnTo>
                <a:lnTo>
                  <a:pt x="455999" y="748654"/>
                </a:lnTo>
                <a:lnTo>
                  <a:pt x="0" y="74865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10" id="10"/>
          <p:cNvGrpSpPr/>
          <p:nvPr/>
        </p:nvGrpSpPr>
        <p:grpSpPr>
          <a:xfrm rot="0">
            <a:off x="-22860" y="-20174"/>
            <a:ext cx="18288000" cy="1122540"/>
            <a:chOff x="0" y="0"/>
            <a:chExt cx="24384000" cy="1496720"/>
          </a:xfrm>
        </p:grpSpPr>
        <p:sp>
          <p:nvSpPr>
            <p:cNvPr name="Freeform 11" id="11"/>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2" id="12"/>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7"/>
            <a:stretch>
              <a:fillRect l="0" t="0" r="0" b="0"/>
            </a:stretch>
          </a:blipFill>
        </p:spPr>
      </p:sp>
      <p:grpSp>
        <p:nvGrpSpPr>
          <p:cNvPr name="Group 13" id="13"/>
          <p:cNvGrpSpPr/>
          <p:nvPr/>
        </p:nvGrpSpPr>
        <p:grpSpPr>
          <a:xfrm rot="0">
            <a:off x="-22860" y="-20174"/>
            <a:ext cx="18288000" cy="1071105"/>
            <a:chOff x="0" y="0"/>
            <a:chExt cx="24384000" cy="1428140"/>
          </a:xfrm>
        </p:grpSpPr>
        <p:sp>
          <p:nvSpPr>
            <p:cNvPr name="Freeform 14" id="14"/>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5" id="15"/>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7"/>
            <a:stretch>
              <a:fillRect l="0" t="0" r="0" b="0"/>
            </a:stretch>
          </a:blipFill>
        </p:spPr>
      </p:sp>
      <p:sp>
        <p:nvSpPr>
          <p:cNvPr name="Freeform 16" id="16"/>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8"/>
            <a:stretch>
              <a:fillRect l="0" t="0" r="0" b="0"/>
            </a:stretch>
          </a:blipFill>
        </p:spPr>
      </p:sp>
      <p:sp>
        <p:nvSpPr>
          <p:cNvPr name="TextBox 17" id="17"/>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026743" y="603736"/>
            <a:ext cx="10736190" cy="9297057"/>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14865" t="0" r="-14865" b="0"/>
              </a:stretch>
            </a:blipFill>
          </p:spPr>
        </p:sp>
      </p:grpSp>
      <p:sp>
        <p:nvSpPr>
          <p:cNvPr name="Freeform 4" id="4"/>
          <p:cNvSpPr/>
          <p:nvPr/>
        </p:nvSpPr>
        <p:spPr>
          <a:xfrm flipH="true" flipV="false" rot="0">
            <a:off x="11701257" y="7769400"/>
            <a:ext cx="7156403" cy="4086071"/>
          </a:xfrm>
          <a:custGeom>
            <a:avLst/>
            <a:gdLst/>
            <a:ahLst/>
            <a:cxnLst/>
            <a:rect r="r" b="b" t="t" l="l"/>
            <a:pathLst>
              <a:path h="4086071" w="7156403">
                <a:moveTo>
                  <a:pt x="7156403" y="0"/>
                </a:moveTo>
                <a:lnTo>
                  <a:pt x="0" y="0"/>
                </a:lnTo>
                <a:lnTo>
                  <a:pt x="0" y="4086071"/>
                </a:lnTo>
                <a:lnTo>
                  <a:pt x="7156403" y="4086071"/>
                </a:lnTo>
                <a:lnTo>
                  <a:pt x="7156403"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5" id="5"/>
          <p:cNvGrpSpPr/>
          <p:nvPr/>
        </p:nvGrpSpPr>
        <p:grpSpPr>
          <a:xfrm rot="0">
            <a:off x="714878" y="1404180"/>
            <a:ext cx="10311866" cy="2293135"/>
            <a:chOff x="0" y="0"/>
            <a:chExt cx="13749154" cy="3057513"/>
          </a:xfrm>
        </p:grpSpPr>
        <p:sp>
          <p:nvSpPr>
            <p:cNvPr name="TextBox 6" id="6"/>
            <p:cNvSpPr txBox="true"/>
            <p:nvPr/>
          </p:nvSpPr>
          <p:spPr>
            <a:xfrm rot="0">
              <a:off x="0" y="-561975"/>
              <a:ext cx="13749154" cy="2276946"/>
            </a:xfrm>
            <a:prstGeom prst="rect">
              <a:avLst/>
            </a:prstGeom>
          </p:spPr>
          <p:txBody>
            <a:bodyPr anchor="t" rtlCol="false" tIns="0" lIns="0" bIns="0" rIns="0">
              <a:spAutoFit/>
            </a:bodyPr>
            <a:lstStyle/>
            <a:p>
              <a:pPr algn="l" marL="0" indent="0" lvl="0">
                <a:lnSpc>
                  <a:spcPts val="15949"/>
                </a:lnSpc>
              </a:pPr>
              <a:r>
                <a:rPr lang="en-US" b="true" sz="8483" u="none">
                  <a:solidFill>
                    <a:srgbClr val="000000"/>
                  </a:solidFill>
                  <a:latin typeface="Asap Semi-Bold"/>
                  <a:ea typeface="Asap Semi-Bold"/>
                  <a:cs typeface="Asap Semi-Bold"/>
                  <a:sym typeface="Asap Semi-Bold"/>
                </a:rPr>
                <a:t>Giới thiệu về đề tài</a:t>
              </a:r>
            </a:p>
          </p:txBody>
        </p:sp>
        <p:sp>
          <p:nvSpPr>
            <p:cNvPr name="TextBox 7" id="7"/>
            <p:cNvSpPr txBox="true"/>
            <p:nvPr/>
          </p:nvSpPr>
          <p:spPr>
            <a:xfrm rot="0">
              <a:off x="0" y="1711022"/>
              <a:ext cx="13749154" cy="1346491"/>
            </a:xfrm>
            <a:prstGeom prst="rect">
              <a:avLst/>
            </a:prstGeom>
          </p:spPr>
          <p:txBody>
            <a:bodyPr anchor="t" rtlCol="false" tIns="0" lIns="0" bIns="0" rIns="0">
              <a:spAutoFit/>
            </a:bodyPr>
            <a:lstStyle/>
            <a:p>
              <a:pPr algn="l">
                <a:lnSpc>
                  <a:spcPts val="10105"/>
                </a:lnSpc>
              </a:pPr>
              <a:r>
                <a:rPr lang="en-US" b="true" sz="4281" spc="-85">
                  <a:solidFill>
                    <a:srgbClr val="000000"/>
                  </a:solidFill>
                  <a:latin typeface="Asap Medium"/>
                  <a:ea typeface="Asap Medium"/>
                  <a:cs typeface="Asap Medium"/>
                  <a:sym typeface="Asap Medium"/>
                </a:rPr>
                <a:t>   2. Lý do chọn đề tài:</a:t>
              </a:r>
            </a:p>
          </p:txBody>
        </p:sp>
      </p:grpSp>
      <p:sp>
        <p:nvSpPr>
          <p:cNvPr name="Freeform 8" id="8"/>
          <p:cNvSpPr/>
          <p:nvPr/>
        </p:nvSpPr>
        <p:spPr>
          <a:xfrm flipH="false" flipV="false" rot="0">
            <a:off x="9803724" y="1802093"/>
            <a:ext cx="455999" cy="748655"/>
          </a:xfrm>
          <a:custGeom>
            <a:avLst/>
            <a:gdLst/>
            <a:ahLst/>
            <a:cxnLst/>
            <a:rect r="r" b="b" t="t" l="l"/>
            <a:pathLst>
              <a:path h="748655" w="455999">
                <a:moveTo>
                  <a:pt x="0" y="0"/>
                </a:moveTo>
                <a:lnTo>
                  <a:pt x="455999" y="0"/>
                </a:lnTo>
                <a:lnTo>
                  <a:pt x="455999" y="748654"/>
                </a:lnTo>
                <a:lnTo>
                  <a:pt x="0" y="74865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22860" y="-20174"/>
            <a:ext cx="18288000" cy="1122540"/>
            <a:chOff x="0" y="0"/>
            <a:chExt cx="24384000" cy="1496720"/>
          </a:xfrm>
        </p:grpSpPr>
        <p:sp>
          <p:nvSpPr>
            <p:cNvPr name="Freeform 10" id="10"/>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1" id="11"/>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7"/>
            <a:stretch>
              <a:fillRect l="0" t="0" r="0" b="0"/>
            </a:stretch>
          </a:blipFill>
        </p:spPr>
      </p:sp>
      <p:grpSp>
        <p:nvGrpSpPr>
          <p:cNvPr name="Group 12" id="12"/>
          <p:cNvGrpSpPr/>
          <p:nvPr/>
        </p:nvGrpSpPr>
        <p:grpSpPr>
          <a:xfrm rot="0">
            <a:off x="-22860" y="-20174"/>
            <a:ext cx="18288000" cy="1071105"/>
            <a:chOff x="0" y="0"/>
            <a:chExt cx="24384000" cy="1428140"/>
          </a:xfrm>
        </p:grpSpPr>
        <p:sp>
          <p:nvSpPr>
            <p:cNvPr name="Freeform 13" id="13"/>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4" id="14"/>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7"/>
            <a:stretch>
              <a:fillRect l="0" t="0" r="0" b="0"/>
            </a:stretch>
          </a:blipFill>
        </p:spPr>
      </p:sp>
      <p:sp>
        <p:nvSpPr>
          <p:cNvPr name="Freeform 15" id="15"/>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8"/>
            <a:stretch>
              <a:fillRect l="0" t="0" r="0" b="0"/>
            </a:stretch>
          </a:blipFill>
        </p:spPr>
      </p:sp>
      <p:sp>
        <p:nvSpPr>
          <p:cNvPr name="TextBox 16" id="16"/>
          <p:cNvSpPr txBox="true"/>
          <p:nvPr/>
        </p:nvSpPr>
        <p:spPr>
          <a:xfrm rot="0">
            <a:off x="639763" y="3924502"/>
            <a:ext cx="9619960" cy="4993640"/>
          </a:xfrm>
          <a:prstGeom prst="rect">
            <a:avLst/>
          </a:prstGeom>
        </p:spPr>
        <p:txBody>
          <a:bodyPr anchor="t" rtlCol="false" tIns="0" lIns="0" bIns="0" rIns="0">
            <a:spAutoFit/>
          </a:bodyPr>
          <a:lstStyle/>
          <a:p>
            <a:pPr algn="l" marL="566736" indent="-283368" lvl="1">
              <a:lnSpc>
                <a:spcPts val="3674"/>
              </a:lnSpc>
              <a:buFont typeface="Arial"/>
              <a:buChar char="•"/>
            </a:pPr>
            <a:r>
              <a:rPr lang="en-US" b="true" sz="2624">
                <a:solidFill>
                  <a:srgbClr val="000000"/>
                </a:solidFill>
                <a:latin typeface="Asap Bold"/>
                <a:ea typeface="Asap Bold"/>
                <a:cs typeface="Asap Bold"/>
                <a:sym typeface="Asap Bold"/>
              </a:rPr>
              <a:t>Nhu cầu thực tế: </a:t>
            </a:r>
            <a:r>
              <a:rPr lang="en-US" sz="2624">
                <a:solidFill>
                  <a:srgbClr val="000000"/>
                </a:solidFill>
                <a:latin typeface="Asap"/>
                <a:ea typeface="Asap"/>
                <a:cs typeface="Asap"/>
                <a:sym typeface="Asap"/>
              </a:rPr>
              <a:t>Nhu cầu chuyển đổi âm thanh thành văn bản ngày càng tăng trong nhiều lĩnh vực như y tế, giáo dục, truyền thông, dịch vụ khách hàng, v.v. Giải pháp ASR giúp tự động hóa việc ghi chép, tạo phụ đề, tìm kiếm thông tin bằng giọng nói, và nhiều ứng dụng khác.</a:t>
            </a:r>
          </a:p>
          <a:p>
            <a:pPr algn="l" marL="566736" indent="-283368" lvl="1">
              <a:lnSpc>
                <a:spcPts val="3674"/>
              </a:lnSpc>
              <a:spcBef>
                <a:spcPct val="0"/>
              </a:spcBef>
              <a:buFont typeface="Arial"/>
              <a:buChar char="•"/>
            </a:pPr>
            <a:r>
              <a:rPr lang="en-US" b="true" sz="2624">
                <a:solidFill>
                  <a:srgbClr val="000000"/>
                </a:solidFill>
                <a:latin typeface="Asap Bold"/>
                <a:ea typeface="Asap Bold"/>
                <a:cs typeface="Asap Bold"/>
                <a:sym typeface="Asap Bold"/>
              </a:rPr>
              <a:t>Tiềm năng phát triển</a:t>
            </a:r>
            <a:r>
              <a:rPr lang="en-US" sz="2624">
                <a:solidFill>
                  <a:srgbClr val="000000"/>
                </a:solidFill>
                <a:latin typeface="Asap"/>
                <a:ea typeface="Asap"/>
                <a:cs typeface="Asap"/>
                <a:sym typeface="Asap"/>
              </a:rPr>
              <a:t>: Với sự phát triển của công nghệ học sâu (Deep Learning) và dữ liệu lớn (Big Data), ASR đang có những bước tiến vượt bậc về độ chính xác và tốc độ xử lý. Đề tài này sẽ khai thác những tiến bộ này để xây dựng một giải pháp Automatic Speech Recognition tiên tiến.</a:t>
            </a:r>
          </a:p>
          <a:p>
            <a:pPr algn="l" marL="0" indent="0" lvl="0">
              <a:lnSpc>
                <a:spcPts val="3394"/>
              </a:lnSpc>
              <a:spcBef>
                <a:spcPct val="0"/>
              </a:spcBef>
            </a:pPr>
          </a:p>
        </p:txBody>
      </p:sp>
      <p:sp>
        <p:nvSpPr>
          <p:cNvPr name="TextBox 17" id="17"/>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450631" y="515379"/>
            <a:ext cx="10736190" cy="9297057"/>
            <a:chOff x="0" y="0"/>
            <a:chExt cx="4282440" cy="3708400"/>
          </a:xfrm>
        </p:grpSpPr>
        <p:sp>
          <p:nvSpPr>
            <p:cNvPr name="Freeform 3" id="3"/>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22162" t="0" r="-22162" b="0"/>
              </a:stretch>
            </a:blipFill>
          </p:spPr>
        </p:sp>
      </p:grpSp>
      <p:sp>
        <p:nvSpPr>
          <p:cNvPr name="Freeform 4" id="4"/>
          <p:cNvSpPr/>
          <p:nvPr/>
        </p:nvSpPr>
        <p:spPr>
          <a:xfrm flipH="true" flipV="false" rot="0">
            <a:off x="11701257" y="7769400"/>
            <a:ext cx="7156403" cy="4086071"/>
          </a:xfrm>
          <a:custGeom>
            <a:avLst/>
            <a:gdLst/>
            <a:ahLst/>
            <a:cxnLst/>
            <a:rect r="r" b="b" t="t" l="l"/>
            <a:pathLst>
              <a:path h="4086071" w="7156403">
                <a:moveTo>
                  <a:pt x="7156403" y="0"/>
                </a:moveTo>
                <a:lnTo>
                  <a:pt x="0" y="0"/>
                </a:lnTo>
                <a:lnTo>
                  <a:pt x="0" y="4086071"/>
                </a:lnTo>
                <a:lnTo>
                  <a:pt x="7156403" y="4086071"/>
                </a:lnTo>
                <a:lnTo>
                  <a:pt x="7156403" y="0"/>
                </a:lnTo>
                <a:close/>
              </a:path>
            </a:pathLst>
          </a:custGeom>
          <a:blipFill>
            <a:blip r:embed="rId3">
              <a:extLst>
                <a:ext uri="{96DAC541-7B7A-43D3-8B79-37D633B846F1}">
                  <asvg:svgBlip xmlns:asvg="http://schemas.microsoft.com/office/drawing/2016/SVG/main" r:embed="rId4"/>
                </a:ext>
              </a:extLst>
            </a:blip>
            <a:stretch>
              <a:fillRect l="0" t="-51576" r="0" b="0"/>
            </a:stretch>
          </a:blipFill>
        </p:spPr>
      </p:sp>
      <p:grpSp>
        <p:nvGrpSpPr>
          <p:cNvPr name="Group 5" id="5"/>
          <p:cNvGrpSpPr/>
          <p:nvPr/>
        </p:nvGrpSpPr>
        <p:grpSpPr>
          <a:xfrm rot="0">
            <a:off x="714878" y="1404180"/>
            <a:ext cx="10311866" cy="2293135"/>
            <a:chOff x="0" y="0"/>
            <a:chExt cx="13749154" cy="3057513"/>
          </a:xfrm>
        </p:grpSpPr>
        <p:sp>
          <p:nvSpPr>
            <p:cNvPr name="TextBox 6" id="6"/>
            <p:cNvSpPr txBox="true"/>
            <p:nvPr/>
          </p:nvSpPr>
          <p:spPr>
            <a:xfrm rot="0">
              <a:off x="0" y="-561975"/>
              <a:ext cx="13749154" cy="2276946"/>
            </a:xfrm>
            <a:prstGeom prst="rect">
              <a:avLst/>
            </a:prstGeom>
          </p:spPr>
          <p:txBody>
            <a:bodyPr anchor="t" rtlCol="false" tIns="0" lIns="0" bIns="0" rIns="0">
              <a:spAutoFit/>
            </a:bodyPr>
            <a:lstStyle/>
            <a:p>
              <a:pPr algn="l" marL="0" indent="0" lvl="0">
                <a:lnSpc>
                  <a:spcPts val="15949"/>
                </a:lnSpc>
              </a:pPr>
              <a:r>
                <a:rPr lang="en-US" b="true" sz="8483" u="none">
                  <a:solidFill>
                    <a:srgbClr val="000000"/>
                  </a:solidFill>
                  <a:latin typeface="Asap Semi-Bold"/>
                  <a:ea typeface="Asap Semi-Bold"/>
                  <a:cs typeface="Asap Semi-Bold"/>
                  <a:sym typeface="Asap Semi-Bold"/>
                </a:rPr>
                <a:t>Giới thiệu về đề tài</a:t>
              </a:r>
            </a:p>
          </p:txBody>
        </p:sp>
        <p:sp>
          <p:nvSpPr>
            <p:cNvPr name="TextBox 7" id="7"/>
            <p:cNvSpPr txBox="true"/>
            <p:nvPr/>
          </p:nvSpPr>
          <p:spPr>
            <a:xfrm rot="0">
              <a:off x="0" y="1711022"/>
              <a:ext cx="13749154" cy="1346491"/>
            </a:xfrm>
            <a:prstGeom prst="rect">
              <a:avLst/>
            </a:prstGeom>
          </p:spPr>
          <p:txBody>
            <a:bodyPr anchor="t" rtlCol="false" tIns="0" lIns="0" bIns="0" rIns="0">
              <a:spAutoFit/>
            </a:bodyPr>
            <a:lstStyle/>
            <a:p>
              <a:pPr algn="l">
                <a:lnSpc>
                  <a:spcPts val="10105"/>
                </a:lnSpc>
              </a:pPr>
              <a:r>
                <a:rPr lang="en-US" b="true" sz="4281" spc="-85">
                  <a:solidFill>
                    <a:srgbClr val="000000"/>
                  </a:solidFill>
                  <a:latin typeface="Asap Medium"/>
                  <a:ea typeface="Asap Medium"/>
                  <a:cs typeface="Asap Medium"/>
                  <a:sym typeface="Asap Medium"/>
                </a:rPr>
                <a:t>   3. Mục tiêu của đề tài </a:t>
              </a:r>
            </a:p>
          </p:txBody>
        </p:sp>
      </p:grpSp>
      <p:sp>
        <p:nvSpPr>
          <p:cNvPr name="Freeform 8" id="8"/>
          <p:cNvSpPr/>
          <p:nvPr/>
        </p:nvSpPr>
        <p:spPr>
          <a:xfrm flipH="false" flipV="false" rot="0">
            <a:off x="9803724" y="1802093"/>
            <a:ext cx="455999" cy="748655"/>
          </a:xfrm>
          <a:custGeom>
            <a:avLst/>
            <a:gdLst/>
            <a:ahLst/>
            <a:cxnLst/>
            <a:rect r="r" b="b" t="t" l="l"/>
            <a:pathLst>
              <a:path h="748655" w="455999">
                <a:moveTo>
                  <a:pt x="0" y="0"/>
                </a:moveTo>
                <a:lnTo>
                  <a:pt x="455999" y="0"/>
                </a:lnTo>
                <a:lnTo>
                  <a:pt x="455999" y="748654"/>
                </a:lnTo>
                <a:lnTo>
                  <a:pt x="0" y="74865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p:nvPr/>
        </p:nvGrpSpPr>
        <p:grpSpPr>
          <a:xfrm rot="0">
            <a:off x="-22860" y="-20174"/>
            <a:ext cx="18288000" cy="1122540"/>
            <a:chOff x="0" y="0"/>
            <a:chExt cx="24384000" cy="1496720"/>
          </a:xfrm>
        </p:grpSpPr>
        <p:sp>
          <p:nvSpPr>
            <p:cNvPr name="Freeform 10" id="10"/>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1" id="11"/>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7"/>
            <a:stretch>
              <a:fillRect l="0" t="0" r="0" b="0"/>
            </a:stretch>
          </a:blipFill>
        </p:spPr>
      </p:sp>
      <p:grpSp>
        <p:nvGrpSpPr>
          <p:cNvPr name="Group 12" id="12"/>
          <p:cNvGrpSpPr/>
          <p:nvPr/>
        </p:nvGrpSpPr>
        <p:grpSpPr>
          <a:xfrm rot="0">
            <a:off x="-22860" y="-20174"/>
            <a:ext cx="18288000" cy="1071105"/>
            <a:chOff x="0" y="0"/>
            <a:chExt cx="24384000" cy="1428140"/>
          </a:xfrm>
        </p:grpSpPr>
        <p:sp>
          <p:nvSpPr>
            <p:cNvPr name="Freeform 13" id="13"/>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4" id="14"/>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7"/>
            <a:stretch>
              <a:fillRect l="0" t="0" r="0" b="0"/>
            </a:stretch>
          </a:blipFill>
        </p:spPr>
      </p:sp>
      <p:sp>
        <p:nvSpPr>
          <p:cNvPr name="Freeform 15" id="15"/>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8"/>
            <a:stretch>
              <a:fillRect l="0" t="0" r="0" b="0"/>
            </a:stretch>
          </a:blipFill>
        </p:spPr>
      </p:sp>
      <p:sp>
        <p:nvSpPr>
          <p:cNvPr name="TextBox 16" id="16"/>
          <p:cNvSpPr txBox="true"/>
          <p:nvPr/>
        </p:nvSpPr>
        <p:spPr>
          <a:xfrm rot="0">
            <a:off x="1028700" y="3916390"/>
            <a:ext cx="10672557" cy="4899491"/>
          </a:xfrm>
          <a:prstGeom prst="rect">
            <a:avLst/>
          </a:prstGeom>
        </p:spPr>
        <p:txBody>
          <a:bodyPr anchor="t" rtlCol="false" tIns="0" lIns="0" bIns="0" rIns="0">
            <a:spAutoFit/>
          </a:bodyPr>
          <a:lstStyle/>
          <a:p>
            <a:pPr algn="l">
              <a:lnSpc>
                <a:spcPts val="5634"/>
              </a:lnSpc>
            </a:pPr>
            <a:r>
              <a:rPr lang="en-US" sz="3394">
                <a:solidFill>
                  <a:srgbClr val="000000"/>
                </a:solidFill>
                <a:latin typeface="Asap"/>
                <a:ea typeface="Asap"/>
                <a:cs typeface="Asap"/>
                <a:sym typeface="Asap"/>
              </a:rPr>
              <a:t>-Nghiên cứu tổng quan về các bài toán chuyển đổi âm thanh thành văn bản</a:t>
            </a:r>
          </a:p>
          <a:p>
            <a:pPr algn="l">
              <a:lnSpc>
                <a:spcPts val="5634"/>
              </a:lnSpc>
            </a:pPr>
            <a:r>
              <a:rPr lang="en-US" sz="3394">
                <a:solidFill>
                  <a:srgbClr val="000000"/>
                </a:solidFill>
                <a:latin typeface="Asap"/>
                <a:ea typeface="Asap"/>
                <a:cs typeface="Asap"/>
                <a:sym typeface="Asap"/>
              </a:rPr>
              <a:t>-Nghiên cứu mô hình kiến trúc Conformer-Transformer</a:t>
            </a:r>
          </a:p>
          <a:p>
            <a:pPr algn="l">
              <a:lnSpc>
                <a:spcPts val="5634"/>
              </a:lnSpc>
            </a:pPr>
            <a:r>
              <a:rPr lang="en-US" sz="3394">
                <a:solidFill>
                  <a:srgbClr val="000000"/>
                </a:solidFill>
                <a:latin typeface="Asap"/>
                <a:ea typeface="Asap"/>
                <a:cs typeface="Asap"/>
                <a:sym typeface="Asap"/>
              </a:rPr>
              <a:t>-Hiện thực mô hình Conformer-Transformer cho bài toán chuyển đổi âm thanh thành văn bản</a:t>
            </a:r>
          </a:p>
          <a:p>
            <a:pPr algn="l">
              <a:lnSpc>
                <a:spcPts val="5634"/>
              </a:lnSpc>
            </a:pPr>
            <a:r>
              <a:rPr lang="en-US" sz="3394">
                <a:solidFill>
                  <a:srgbClr val="000000"/>
                </a:solidFill>
                <a:latin typeface="Asap"/>
                <a:ea typeface="Asap"/>
                <a:cs typeface="Asap"/>
                <a:sym typeface="Asap"/>
              </a:rPr>
              <a:t>-Xây dựng demo để hiện thực mô hình </a:t>
            </a:r>
          </a:p>
          <a:p>
            <a:pPr algn="l" marL="0" indent="0" lvl="0">
              <a:lnSpc>
                <a:spcPts val="5204"/>
              </a:lnSpc>
            </a:pPr>
          </a:p>
        </p:txBody>
      </p:sp>
      <p:sp>
        <p:nvSpPr>
          <p:cNvPr name="TextBox 17" id="17"/>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836B2"/>
        </a:solidFill>
      </p:bgPr>
    </p:bg>
    <p:spTree>
      <p:nvGrpSpPr>
        <p:cNvPr id="1" name=""/>
        <p:cNvGrpSpPr/>
        <p:nvPr/>
      </p:nvGrpSpPr>
      <p:grpSpPr>
        <a:xfrm>
          <a:off x="0" y="0"/>
          <a:ext cx="0" cy="0"/>
          <a:chOff x="0" y="0"/>
          <a:chExt cx="0" cy="0"/>
        </a:xfrm>
      </p:grpSpPr>
      <p:sp>
        <p:nvSpPr>
          <p:cNvPr name="Freeform 2" id="2"/>
          <p:cNvSpPr/>
          <p:nvPr/>
        </p:nvSpPr>
        <p:spPr>
          <a:xfrm flipH="false" flipV="false" rot="0">
            <a:off x="8915953" y="1085528"/>
            <a:ext cx="9372047" cy="9462683"/>
          </a:xfrm>
          <a:custGeom>
            <a:avLst/>
            <a:gdLst/>
            <a:ahLst/>
            <a:cxnLst/>
            <a:rect r="r" b="b" t="t" l="l"/>
            <a:pathLst>
              <a:path h="9462683" w="9372047">
                <a:moveTo>
                  <a:pt x="0" y="0"/>
                </a:moveTo>
                <a:lnTo>
                  <a:pt x="9372047" y="0"/>
                </a:lnTo>
                <a:lnTo>
                  <a:pt x="9372047" y="9462682"/>
                </a:lnTo>
                <a:lnTo>
                  <a:pt x="0" y="9462682"/>
                </a:lnTo>
                <a:lnTo>
                  <a:pt x="0" y="0"/>
                </a:lnTo>
                <a:close/>
              </a:path>
            </a:pathLst>
          </a:custGeom>
          <a:blipFill>
            <a:blip r:embed="rId2"/>
            <a:stretch>
              <a:fillRect l="0" t="-24281" r="0" b="-24281"/>
            </a:stretch>
          </a:blipFill>
        </p:spPr>
      </p:sp>
      <p:grpSp>
        <p:nvGrpSpPr>
          <p:cNvPr name="Group 3" id="3"/>
          <p:cNvGrpSpPr/>
          <p:nvPr/>
        </p:nvGrpSpPr>
        <p:grpSpPr>
          <a:xfrm rot="0">
            <a:off x="-3720639" y="-20173"/>
            <a:ext cx="14175218" cy="11400367"/>
            <a:chOff x="0" y="0"/>
            <a:chExt cx="6679670" cy="5372100"/>
          </a:xfrm>
        </p:grpSpPr>
        <p:sp>
          <p:nvSpPr>
            <p:cNvPr name="Freeform 4" id="4"/>
            <p:cNvSpPr/>
            <p:nvPr/>
          </p:nvSpPr>
          <p:spPr>
            <a:xfrm flipH="false" flipV="false" rot="0">
              <a:off x="0" y="0"/>
              <a:ext cx="6679670" cy="5372100"/>
            </a:xfrm>
            <a:custGeom>
              <a:avLst/>
              <a:gdLst/>
              <a:ahLst/>
              <a:cxnLst/>
              <a:rect r="r" b="b" t="t" l="l"/>
              <a:pathLst>
                <a:path h="5372100" w="6679670">
                  <a:moveTo>
                    <a:pt x="5129000" y="0"/>
                  </a:moveTo>
                  <a:lnTo>
                    <a:pt x="1550670" y="0"/>
                  </a:lnTo>
                  <a:lnTo>
                    <a:pt x="0" y="2686050"/>
                  </a:lnTo>
                  <a:lnTo>
                    <a:pt x="1550670" y="5372100"/>
                  </a:lnTo>
                  <a:lnTo>
                    <a:pt x="5129000" y="5372100"/>
                  </a:lnTo>
                  <a:lnTo>
                    <a:pt x="6679670" y="2686050"/>
                  </a:lnTo>
                  <a:lnTo>
                    <a:pt x="5129000" y="0"/>
                  </a:lnTo>
                  <a:close/>
                </a:path>
              </a:pathLst>
            </a:custGeom>
            <a:solidFill>
              <a:srgbClr val="1836B2"/>
            </a:solidFill>
          </p:spPr>
        </p:sp>
      </p:grpSp>
      <p:sp>
        <p:nvSpPr>
          <p:cNvPr name="TextBox 5" id="5"/>
          <p:cNvSpPr txBox="true"/>
          <p:nvPr/>
        </p:nvSpPr>
        <p:spPr>
          <a:xfrm rot="0">
            <a:off x="15711522" y="8699345"/>
            <a:ext cx="2993400" cy="579147"/>
          </a:xfrm>
          <a:prstGeom prst="rect">
            <a:avLst/>
          </a:prstGeom>
        </p:spPr>
        <p:txBody>
          <a:bodyPr anchor="t" rtlCol="false" tIns="0" lIns="0" bIns="0" rIns="0">
            <a:spAutoFit/>
          </a:bodyPr>
          <a:lstStyle/>
          <a:p>
            <a:pPr algn="l">
              <a:lnSpc>
                <a:spcPts val="4617"/>
              </a:lnSpc>
              <a:spcBef>
                <a:spcPct val="0"/>
              </a:spcBef>
            </a:pPr>
          </a:p>
        </p:txBody>
      </p:sp>
      <p:sp>
        <p:nvSpPr>
          <p:cNvPr name="TextBox 6" id="6"/>
          <p:cNvSpPr txBox="true"/>
          <p:nvPr/>
        </p:nvSpPr>
        <p:spPr>
          <a:xfrm rot="0">
            <a:off x="888801" y="3211519"/>
            <a:ext cx="7866754" cy="4425557"/>
          </a:xfrm>
          <a:prstGeom prst="rect">
            <a:avLst/>
          </a:prstGeom>
        </p:spPr>
        <p:txBody>
          <a:bodyPr anchor="t" rtlCol="false" tIns="0" lIns="0" bIns="0" rIns="0">
            <a:spAutoFit/>
          </a:bodyPr>
          <a:lstStyle/>
          <a:p>
            <a:pPr algn="l" marL="0" indent="0" lvl="0">
              <a:lnSpc>
                <a:spcPts val="11617"/>
              </a:lnSpc>
            </a:pPr>
            <a:r>
              <a:rPr lang="en-US" b="true" sz="9845">
                <a:solidFill>
                  <a:srgbClr val="FFFFFF"/>
                </a:solidFill>
                <a:latin typeface="Asap Semi-Bold"/>
                <a:ea typeface="Asap Semi-Bold"/>
                <a:cs typeface="Asap Semi-Bold"/>
                <a:sym typeface="Asap Semi-Bold"/>
              </a:rPr>
              <a:t>Automatic Speech Recognition</a:t>
            </a:r>
          </a:p>
        </p:txBody>
      </p:sp>
      <p:grpSp>
        <p:nvGrpSpPr>
          <p:cNvPr name="Group 7" id="7"/>
          <p:cNvGrpSpPr/>
          <p:nvPr/>
        </p:nvGrpSpPr>
        <p:grpSpPr>
          <a:xfrm rot="0">
            <a:off x="-22860" y="-20174"/>
            <a:ext cx="18288000" cy="1122540"/>
            <a:chOff x="0" y="0"/>
            <a:chExt cx="24384000" cy="1496720"/>
          </a:xfrm>
        </p:grpSpPr>
        <p:sp>
          <p:nvSpPr>
            <p:cNvPr name="Freeform 8" id="8"/>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9" id="9"/>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3"/>
            <a:stretch>
              <a:fillRect l="0" t="0" r="0" b="0"/>
            </a:stretch>
          </a:blipFill>
        </p:spPr>
      </p:sp>
      <p:grpSp>
        <p:nvGrpSpPr>
          <p:cNvPr name="Group 10" id="10"/>
          <p:cNvGrpSpPr/>
          <p:nvPr/>
        </p:nvGrpSpPr>
        <p:grpSpPr>
          <a:xfrm rot="0">
            <a:off x="-22860" y="-20174"/>
            <a:ext cx="18288000" cy="1071105"/>
            <a:chOff x="0" y="0"/>
            <a:chExt cx="24384000" cy="1428140"/>
          </a:xfrm>
        </p:grpSpPr>
        <p:sp>
          <p:nvSpPr>
            <p:cNvPr name="Freeform 11" id="11"/>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2" id="12"/>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3"/>
            <a:stretch>
              <a:fillRect l="0" t="0" r="0" b="0"/>
            </a:stretch>
          </a:blipFill>
        </p:spPr>
      </p:sp>
      <p:sp>
        <p:nvSpPr>
          <p:cNvPr name="Freeform 13" id="13"/>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4"/>
            <a:stretch>
              <a:fillRect l="0" t="0" r="0" b="0"/>
            </a:stretch>
          </a:blipFill>
        </p:spPr>
      </p:sp>
      <p:sp>
        <p:nvSpPr>
          <p:cNvPr name="TextBox 14" id="14"/>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556281" y="2673747"/>
            <a:ext cx="6190518" cy="863601"/>
          </a:xfrm>
          <a:prstGeom prst="rect">
            <a:avLst/>
          </a:prstGeom>
        </p:spPr>
        <p:txBody>
          <a:bodyPr anchor="t" rtlCol="false" tIns="0" lIns="0" bIns="0" rIns="0">
            <a:spAutoFit/>
          </a:bodyPr>
          <a:lstStyle/>
          <a:p>
            <a:pPr algn="l" marL="0" indent="0" lvl="0">
              <a:lnSpc>
                <a:spcPts val="6999"/>
              </a:lnSpc>
              <a:spcBef>
                <a:spcPct val="0"/>
              </a:spcBef>
            </a:pPr>
            <a:r>
              <a:rPr lang="en-US" b="true" sz="4999">
                <a:solidFill>
                  <a:srgbClr val="000000"/>
                </a:solidFill>
                <a:latin typeface="Asap Medium"/>
                <a:ea typeface="Asap Medium"/>
                <a:cs typeface="Asap Medium"/>
                <a:sym typeface="Asap Medium"/>
              </a:rPr>
              <a:t>Giới thiệu</a:t>
            </a:r>
          </a:p>
        </p:txBody>
      </p:sp>
      <p:sp>
        <p:nvSpPr>
          <p:cNvPr name="TextBox 3" id="3"/>
          <p:cNvSpPr txBox="true"/>
          <p:nvPr/>
        </p:nvSpPr>
        <p:spPr>
          <a:xfrm rot="0">
            <a:off x="556281" y="3489723"/>
            <a:ext cx="11936462" cy="6129655"/>
          </a:xfrm>
          <a:prstGeom prst="rect">
            <a:avLst/>
          </a:prstGeom>
        </p:spPr>
        <p:txBody>
          <a:bodyPr anchor="t" rtlCol="false" tIns="0" lIns="0" bIns="0" rIns="0">
            <a:spAutoFit/>
          </a:bodyPr>
          <a:lstStyle/>
          <a:p>
            <a:pPr algn="l">
              <a:lnSpc>
                <a:spcPts val="3394"/>
              </a:lnSpc>
            </a:pPr>
          </a:p>
          <a:p>
            <a:pPr algn="l">
              <a:lnSpc>
                <a:spcPts val="3674"/>
              </a:lnSpc>
            </a:pPr>
            <a:r>
              <a:rPr lang="en-US" sz="2624">
                <a:solidFill>
                  <a:srgbClr val="000000"/>
                </a:solidFill>
                <a:latin typeface="Asap"/>
                <a:ea typeface="Asap"/>
                <a:cs typeface="Asap"/>
                <a:sym typeface="Asap"/>
              </a:rPr>
              <a:t>Nhận dạng giọng nói tự động (Automatic Speech Recognition - ASR), một lĩnh vực nghiên cứu trọng yếu của trí tuệ nhân tạo, hướng đến việc chuyển đổi lời nói thành văn bản một cách tự động. nghiên cứu và phát triển các giải pháp Nghiên cứu ASR mang lại nhiều ứng dụng thực tiễn, góp phần nâng cao chất lượng cuộc sống hiện đại. Một số biểu tượng ứng dụng bao gồm:</a:t>
            </a:r>
          </a:p>
          <a:p>
            <a:pPr algn="l" marL="523557" indent="-261778" lvl="1">
              <a:lnSpc>
                <a:spcPts val="3394"/>
              </a:lnSpc>
              <a:buFont typeface="Arial"/>
              <a:buChar char="•"/>
            </a:pPr>
            <a:r>
              <a:rPr lang="en-US" b="true" sz="2424">
                <a:solidFill>
                  <a:srgbClr val="000000"/>
                </a:solidFill>
                <a:latin typeface="Asap Bold"/>
                <a:ea typeface="Asap Bold"/>
                <a:cs typeface="Asap Bold"/>
                <a:sym typeface="Asap Bold"/>
              </a:rPr>
              <a:t>Hỗ trợ người khuyết tật:</a:t>
            </a:r>
            <a:r>
              <a:rPr lang="en-US" sz="2424">
                <a:solidFill>
                  <a:srgbClr val="000000"/>
                </a:solidFill>
                <a:latin typeface="Asap"/>
                <a:ea typeface="Asap"/>
                <a:cs typeface="Asap"/>
                <a:sym typeface="Asap"/>
              </a:rPr>
              <a:t> ASR giúp người khiếm thính tiếp cận thông tin dễ dàng hơn.</a:t>
            </a:r>
          </a:p>
          <a:p>
            <a:pPr algn="l" marL="523557" indent="-261778" lvl="1">
              <a:lnSpc>
                <a:spcPts val="3394"/>
              </a:lnSpc>
              <a:buFont typeface="Arial"/>
              <a:buChar char="•"/>
            </a:pPr>
            <a:r>
              <a:rPr lang="en-US" b="true" sz="2424">
                <a:solidFill>
                  <a:srgbClr val="000000"/>
                </a:solidFill>
                <a:latin typeface="Asap Bold"/>
                <a:ea typeface="Asap Bold"/>
                <a:cs typeface="Asap Bold"/>
                <a:sym typeface="Asap Bold"/>
              </a:rPr>
              <a:t>Tạo phụ đề tự động</a:t>
            </a:r>
            <a:r>
              <a:rPr lang="en-US" sz="2424">
                <a:solidFill>
                  <a:srgbClr val="000000"/>
                </a:solidFill>
                <a:latin typeface="Asap"/>
                <a:ea typeface="Asap"/>
                <a:cs typeface="Asap"/>
                <a:sym typeface="Asap"/>
              </a:rPr>
              <a:t>: Tự động tạo phụ đề cho video, hỗ trợ người xem và giúp nội dung dễ tiếp cận hơn.</a:t>
            </a:r>
          </a:p>
          <a:p>
            <a:pPr algn="l" marL="523557" indent="-261778" lvl="1">
              <a:lnSpc>
                <a:spcPts val="3394"/>
              </a:lnSpc>
              <a:buFont typeface="Arial"/>
              <a:buChar char="•"/>
            </a:pPr>
            <a:r>
              <a:rPr lang="en-US" b="true" sz="2424">
                <a:solidFill>
                  <a:srgbClr val="000000"/>
                </a:solidFill>
                <a:latin typeface="Asap Bold"/>
                <a:ea typeface="Asap Bold"/>
                <a:cs typeface="Asap Bold"/>
                <a:sym typeface="Asap Bold"/>
              </a:rPr>
              <a:t>Tổng hợp thông tin từ cuộc họp: </a:t>
            </a:r>
            <a:r>
              <a:rPr lang="en-US" sz="2424">
                <a:solidFill>
                  <a:srgbClr val="000000"/>
                </a:solidFill>
                <a:latin typeface="Asap"/>
                <a:ea typeface="Asap"/>
                <a:cs typeface="Asap"/>
                <a:sym typeface="Asap"/>
              </a:rPr>
              <a:t>Tự động ghi chép nội dung cuộc họp, tiết kiệm thời gian và công sức.</a:t>
            </a:r>
          </a:p>
          <a:p>
            <a:pPr algn="l" marL="523557" indent="-261778" lvl="1">
              <a:lnSpc>
                <a:spcPts val="3394"/>
              </a:lnSpc>
              <a:spcBef>
                <a:spcPct val="0"/>
              </a:spcBef>
              <a:buFont typeface="Arial"/>
              <a:buChar char="•"/>
            </a:pPr>
            <a:r>
              <a:rPr lang="en-US" b="true" sz="2424">
                <a:solidFill>
                  <a:srgbClr val="000000"/>
                </a:solidFill>
                <a:latin typeface="Asap Bold"/>
                <a:ea typeface="Asap Bold"/>
                <a:cs typeface="Asap Bold"/>
                <a:sym typeface="Asap Bold"/>
              </a:rPr>
              <a:t>Dịch thuật thời gian thực:</a:t>
            </a:r>
            <a:r>
              <a:rPr lang="en-US" sz="2424">
                <a:solidFill>
                  <a:srgbClr val="000000"/>
                </a:solidFill>
                <a:latin typeface="Asap"/>
                <a:ea typeface="Asap"/>
                <a:cs typeface="Asap"/>
                <a:sym typeface="Asap"/>
              </a:rPr>
              <a:t> Kết hợp với công nghệ dịch máy, ASR có thể dịch lời nói sang ngôn ngữ khác ngay lập tức.</a:t>
            </a:r>
          </a:p>
          <a:p>
            <a:pPr algn="l">
              <a:lnSpc>
                <a:spcPts val="3394"/>
              </a:lnSpc>
              <a:spcBef>
                <a:spcPct val="0"/>
              </a:spcBef>
            </a:pPr>
          </a:p>
        </p:txBody>
      </p:sp>
      <p:grpSp>
        <p:nvGrpSpPr>
          <p:cNvPr name="Group 4" id="4"/>
          <p:cNvGrpSpPr/>
          <p:nvPr/>
        </p:nvGrpSpPr>
        <p:grpSpPr>
          <a:xfrm rot="0">
            <a:off x="11499805" y="-3967066"/>
            <a:ext cx="9150422" cy="6921093"/>
            <a:chOff x="0" y="0"/>
            <a:chExt cx="7102488" cy="5372100"/>
          </a:xfrm>
        </p:grpSpPr>
        <p:sp>
          <p:nvSpPr>
            <p:cNvPr name="Freeform 5" id="5"/>
            <p:cNvSpPr/>
            <p:nvPr/>
          </p:nvSpPr>
          <p:spPr>
            <a:xfrm flipH="false" flipV="false" rot="0">
              <a:off x="0" y="0"/>
              <a:ext cx="7102488" cy="5372100"/>
            </a:xfrm>
            <a:custGeom>
              <a:avLst/>
              <a:gdLst/>
              <a:ahLst/>
              <a:cxnLst/>
              <a:rect r="r" b="b" t="t" l="l"/>
              <a:pathLst>
                <a:path h="5372100" w="7102488">
                  <a:moveTo>
                    <a:pt x="5551818" y="0"/>
                  </a:moveTo>
                  <a:lnTo>
                    <a:pt x="1550670" y="0"/>
                  </a:lnTo>
                  <a:lnTo>
                    <a:pt x="0" y="2686050"/>
                  </a:lnTo>
                  <a:lnTo>
                    <a:pt x="1550670" y="5372100"/>
                  </a:lnTo>
                  <a:lnTo>
                    <a:pt x="5551818" y="5372100"/>
                  </a:lnTo>
                  <a:lnTo>
                    <a:pt x="7102488" y="2686050"/>
                  </a:lnTo>
                  <a:lnTo>
                    <a:pt x="5551818" y="0"/>
                  </a:lnTo>
                  <a:close/>
                </a:path>
              </a:pathLst>
            </a:custGeom>
            <a:solidFill>
              <a:srgbClr val="A066CB"/>
            </a:solidFill>
          </p:spPr>
        </p:sp>
      </p:grpSp>
      <p:grpSp>
        <p:nvGrpSpPr>
          <p:cNvPr name="Group 6" id="6"/>
          <p:cNvGrpSpPr/>
          <p:nvPr/>
        </p:nvGrpSpPr>
        <p:grpSpPr>
          <a:xfrm rot="0">
            <a:off x="12798002" y="1284203"/>
            <a:ext cx="10736190" cy="9297057"/>
            <a:chOff x="0" y="0"/>
            <a:chExt cx="4282440" cy="3708400"/>
          </a:xfrm>
        </p:grpSpPr>
        <p:sp>
          <p:nvSpPr>
            <p:cNvPr name="Freeform 7" id="7"/>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2"/>
              <a:stretch>
                <a:fillRect l="-27032" t="-4911" r="-34475" b="0"/>
              </a:stretch>
            </a:blipFill>
          </p:spPr>
        </p:sp>
      </p:grpSp>
      <p:grpSp>
        <p:nvGrpSpPr>
          <p:cNvPr name="Group 8" id="8"/>
          <p:cNvGrpSpPr/>
          <p:nvPr/>
        </p:nvGrpSpPr>
        <p:grpSpPr>
          <a:xfrm rot="0">
            <a:off x="-661532" y="828905"/>
            <a:ext cx="15172142" cy="1701967"/>
            <a:chOff x="0" y="0"/>
            <a:chExt cx="20229523" cy="2269289"/>
          </a:xfrm>
        </p:grpSpPr>
        <p:grpSp>
          <p:nvGrpSpPr>
            <p:cNvPr name="Group 9" id="9"/>
            <p:cNvGrpSpPr/>
            <p:nvPr/>
          </p:nvGrpSpPr>
          <p:grpSpPr>
            <a:xfrm rot="-10800000">
              <a:off x="0" y="0"/>
              <a:ext cx="20229523" cy="2269289"/>
              <a:chOff x="0" y="0"/>
              <a:chExt cx="47889450" cy="5372100"/>
            </a:xfrm>
          </p:grpSpPr>
          <p:sp>
            <p:nvSpPr>
              <p:cNvPr name="Freeform 10" id="10"/>
              <p:cNvSpPr/>
              <p:nvPr/>
            </p:nvSpPr>
            <p:spPr>
              <a:xfrm flipH="false" flipV="false" rot="0">
                <a:off x="0" y="0"/>
                <a:ext cx="47889449" cy="5372100"/>
              </a:xfrm>
              <a:custGeom>
                <a:avLst/>
                <a:gdLst/>
                <a:ahLst/>
                <a:cxnLst/>
                <a:rect r="r" b="b" t="t" l="l"/>
                <a:pathLst>
                  <a:path h="5372100" w="47889449">
                    <a:moveTo>
                      <a:pt x="46338781" y="0"/>
                    </a:moveTo>
                    <a:lnTo>
                      <a:pt x="1550670" y="0"/>
                    </a:lnTo>
                    <a:lnTo>
                      <a:pt x="0" y="2686050"/>
                    </a:lnTo>
                    <a:lnTo>
                      <a:pt x="1550670" y="5372100"/>
                    </a:lnTo>
                    <a:lnTo>
                      <a:pt x="46338781" y="5372100"/>
                    </a:lnTo>
                    <a:lnTo>
                      <a:pt x="47889449" y="2686050"/>
                    </a:lnTo>
                    <a:lnTo>
                      <a:pt x="46338781" y="0"/>
                    </a:lnTo>
                    <a:close/>
                  </a:path>
                </a:pathLst>
              </a:custGeom>
              <a:solidFill>
                <a:srgbClr val="1836B2"/>
              </a:solidFill>
            </p:spPr>
          </p:sp>
        </p:grpSp>
        <p:sp>
          <p:nvSpPr>
            <p:cNvPr name="TextBox 11" id="11"/>
            <p:cNvSpPr txBox="true"/>
            <p:nvPr/>
          </p:nvSpPr>
          <p:spPr>
            <a:xfrm rot="0">
              <a:off x="2191045" y="512555"/>
              <a:ext cx="16238336" cy="1301329"/>
            </a:xfrm>
            <a:prstGeom prst="rect">
              <a:avLst/>
            </a:prstGeom>
          </p:spPr>
          <p:txBody>
            <a:bodyPr anchor="t" rtlCol="false" tIns="0" lIns="0" bIns="0" rIns="0">
              <a:spAutoFit/>
            </a:bodyPr>
            <a:lstStyle/>
            <a:p>
              <a:pPr algn="l" marL="0" indent="0" lvl="0">
                <a:lnSpc>
                  <a:spcPts val="7397"/>
                </a:lnSpc>
                <a:spcBef>
                  <a:spcPct val="0"/>
                </a:spcBef>
              </a:pPr>
              <a:r>
                <a:rPr lang="en-US" b="true" sz="6725">
                  <a:solidFill>
                    <a:srgbClr val="FFFFFF"/>
                  </a:solidFill>
                  <a:latin typeface="Asap Semi-Bold"/>
                  <a:ea typeface="Asap Semi-Bold"/>
                  <a:cs typeface="Asap Semi-Bold"/>
                  <a:sym typeface="Asap Semi-Bold"/>
                </a:rPr>
                <a:t>Automatic Speech Recognition</a:t>
              </a:r>
            </a:p>
          </p:txBody>
        </p:sp>
      </p:grpSp>
      <p:grpSp>
        <p:nvGrpSpPr>
          <p:cNvPr name="Group 12" id="12"/>
          <p:cNvGrpSpPr/>
          <p:nvPr/>
        </p:nvGrpSpPr>
        <p:grpSpPr>
          <a:xfrm rot="0">
            <a:off x="-22860" y="-20174"/>
            <a:ext cx="18288000" cy="1122540"/>
            <a:chOff x="0" y="0"/>
            <a:chExt cx="24384000" cy="1496720"/>
          </a:xfrm>
        </p:grpSpPr>
        <p:sp>
          <p:nvSpPr>
            <p:cNvPr name="Freeform 13" id="13"/>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4" id="14"/>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3"/>
            <a:stretch>
              <a:fillRect l="0" t="0" r="0" b="0"/>
            </a:stretch>
          </a:blipFill>
        </p:spPr>
      </p:sp>
      <p:grpSp>
        <p:nvGrpSpPr>
          <p:cNvPr name="Group 15" id="15"/>
          <p:cNvGrpSpPr/>
          <p:nvPr/>
        </p:nvGrpSpPr>
        <p:grpSpPr>
          <a:xfrm rot="0">
            <a:off x="-22860" y="-20174"/>
            <a:ext cx="18288000" cy="1071105"/>
            <a:chOff x="0" y="0"/>
            <a:chExt cx="24384000" cy="1428140"/>
          </a:xfrm>
        </p:grpSpPr>
        <p:sp>
          <p:nvSpPr>
            <p:cNvPr name="Freeform 16" id="16"/>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7" id="17"/>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3"/>
            <a:stretch>
              <a:fillRect l="0" t="0" r="0" b="0"/>
            </a:stretch>
          </a:blipFill>
        </p:spPr>
      </p:sp>
      <p:sp>
        <p:nvSpPr>
          <p:cNvPr name="Freeform 18" id="18"/>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4"/>
            <a:stretch>
              <a:fillRect l="0" t="0" r="0" b="0"/>
            </a:stretch>
          </a:blipFill>
        </p:spPr>
      </p:sp>
      <p:sp>
        <p:nvSpPr>
          <p:cNvPr name="TextBox 19" id="19"/>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1481555" y="-3894065"/>
            <a:ext cx="9150422" cy="6921093"/>
            <a:chOff x="0" y="0"/>
            <a:chExt cx="7102488" cy="5372100"/>
          </a:xfrm>
        </p:grpSpPr>
        <p:sp>
          <p:nvSpPr>
            <p:cNvPr name="Freeform 3" id="3"/>
            <p:cNvSpPr/>
            <p:nvPr/>
          </p:nvSpPr>
          <p:spPr>
            <a:xfrm flipH="false" flipV="false" rot="0">
              <a:off x="0" y="0"/>
              <a:ext cx="7102488" cy="5372100"/>
            </a:xfrm>
            <a:custGeom>
              <a:avLst/>
              <a:gdLst/>
              <a:ahLst/>
              <a:cxnLst/>
              <a:rect r="r" b="b" t="t" l="l"/>
              <a:pathLst>
                <a:path h="5372100" w="7102488">
                  <a:moveTo>
                    <a:pt x="5551818" y="0"/>
                  </a:moveTo>
                  <a:lnTo>
                    <a:pt x="1550670" y="0"/>
                  </a:lnTo>
                  <a:lnTo>
                    <a:pt x="0" y="2686050"/>
                  </a:lnTo>
                  <a:lnTo>
                    <a:pt x="1550670" y="5372100"/>
                  </a:lnTo>
                  <a:lnTo>
                    <a:pt x="5551818" y="5372100"/>
                  </a:lnTo>
                  <a:lnTo>
                    <a:pt x="7102488" y="2686050"/>
                  </a:lnTo>
                  <a:lnTo>
                    <a:pt x="5551818" y="0"/>
                  </a:lnTo>
                  <a:close/>
                </a:path>
              </a:pathLst>
            </a:custGeom>
            <a:solidFill>
              <a:srgbClr val="A066CB"/>
            </a:solidFill>
          </p:spPr>
        </p:sp>
      </p:grpSp>
      <p:grpSp>
        <p:nvGrpSpPr>
          <p:cNvPr name="Group 4" id="4"/>
          <p:cNvGrpSpPr/>
          <p:nvPr/>
        </p:nvGrpSpPr>
        <p:grpSpPr>
          <a:xfrm rot="0">
            <a:off x="-658261" y="904392"/>
            <a:ext cx="15172142" cy="1701967"/>
            <a:chOff x="0" y="0"/>
            <a:chExt cx="20229523" cy="2269289"/>
          </a:xfrm>
        </p:grpSpPr>
        <p:grpSp>
          <p:nvGrpSpPr>
            <p:cNvPr name="Group 5" id="5"/>
            <p:cNvGrpSpPr/>
            <p:nvPr/>
          </p:nvGrpSpPr>
          <p:grpSpPr>
            <a:xfrm rot="-10800000">
              <a:off x="0" y="0"/>
              <a:ext cx="20229523" cy="2269289"/>
              <a:chOff x="0" y="0"/>
              <a:chExt cx="47889450" cy="5372100"/>
            </a:xfrm>
          </p:grpSpPr>
          <p:sp>
            <p:nvSpPr>
              <p:cNvPr name="Freeform 6" id="6"/>
              <p:cNvSpPr/>
              <p:nvPr/>
            </p:nvSpPr>
            <p:spPr>
              <a:xfrm flipH="false" flipV="false" rot="0">
                <a:off x="0" y="0"/>
                <a:ext cx="47889449" cy="5372100"/>
              </a:xfrm>
              <a:custGeom>
                <a:avLst/>
                <a:gdLst/>
                <a:ahLst/>
                <a:cxnLst/>
                <a:rect r="r" b="b" t="t" l="l"/>
                <a:pathLst>
                  <a:path h="5372100" w="47889449">
                    <a:moveTo>
                      <a:pt x="46338781" y="0"/>
                    </a:moveTo>
                    <a:lnTo>
                      <a:pt x="1550670" y="0"/>
                    </a:lnTo>
                    <a:lnTo>
                      <a:pt x="0" y="2686050"/>
                    </a:lnTo>
                    <a:lnTo>
                      <a:pt x="1550670" y="5372100"/>
                    </a:lnTo>
                    <a:lnTo>
                      <a:pt x="46338781" y="5372100"/>
                    </a:lnTo>
                    <a:lnTo>
                      <a:pt x="47889449" y="2686050"/>
                    </a:lnTo>
                    <a:lnTo>
                      <a:pt x="46338781" y="0"/>
                    </a:lnTo>
                    <a:close/>
                  </a:path>
                </a:pathLst>
              </a:custGeom>
              <a:solidFill>
                <a:srgbClr val="1836B2"/>
              </a:solidFill>
            </p:spPr>
          </p:sp>
        </p:grpSp>
        <p:sp>
          <p:nvSpPr>
            <p:cNvPr name="TextBox 7" id="7"/>
            <p:cNvSpPr txBox="true"/>
            <p:nvPr/>
          </p:nvSpPr>
          <p:spPr>
            <a:xfrm rot="0">
              <a:off x="2191045" y="512555"/>
              <a:ext cx="16238336" cy="1301329"/>
            </a:xfrm>
            <a:prstGeom prst="rect">
              <a:avLst/>
            </a:prstGeom>
          </p:spPr>
          <p:txBody>
            <a:bodyPr anchor="t" rtlCol="false" tIns="0" lIns="0" bIns="0" rIns="0">
              <a:spAutoFit/>
            </a:bodyPr>
            <a:lstStyle/>
            <a:p>
              <a:pPr algn="l" marL="0" indent="0" lvl="0">
                <a:lnSpc>
                  <a:spcPts val="7397"/>
                </a:lnSpc>
                <a:spcBef>
                  <a:spcPct val="0"/>
                </a:spcBef>
              </a:pPr>
              <a:r>
                <a:rPr lang="en-US" b="true" sz="6725">
                  <a:solidFill>
                    <a:srgbClr val="FFFFFF"/>
                  </a:solidFill>
                  <a:latin typeface="Asap Semi-Bold"/>
                  <a:ea typeface="Asap Semi-Bold"/>
                  <a:cs typeface="Asap Semi-Bold"/>
                  <a:sym typeface="Asap Semi-Bold"/>
                </a:rPr>
                <a:t>Automatic Speech Recognition</a:t>
              </a:r>
            </a:p>
          </p:txBody>
        </p:sp>
      </p:grpSp>
      <p:sp>
        <p:nvSpPr>
          <p:cNvPr name="Freeform 8" id="8"/>
          <p:cNvSpPr/>
          <p:nvPr/>
        </p:nvSpPr>
        <p:spPr>
          <a:xfrm flipH="false" flipV="false" rot="0">
            <a:off x="12334388" y="3776643"/>
            <a:ext cx="4752114" cy="5505155"/>
          </a:xfrm>
          <a:custGeom>
            <a:avLst/>
            <a:gdLst/>
            <a:ahLst/>
            <a:cxnLst/>
            <a:rect r="r" b="b" t="t" l="l"/>
            <a:pathLst>
              <a:path h="5505155" w="4752114">
                <a:moveTo>
                  <a:pt x="0" y="0"/>
                </a:moveTo>
                <a:lnTo>
                  <a:pt x="4752114" y="0"/>
                </a:lnTo>
                <a:lnTo>
                  <a:pt x="4752114" y="5505155"/>
                </a:lnTo>
                <a:lnTo>
                  <a:pt x="0" y="5505155"/>
                </a:lnTo>
                <a:lnTo>
                  <a:pt x="0" y="0"/>
                </a:lnTo>
                <a:close/>
              </a:path>
            </a:pathLst>
          </a:custGeom>
          <a:blipFill>
            <a:blip r:embed="rId2"/>
            <a:stretch>
              <a:fillRect l="-3175" t="0" r="0" b="0"/>
            </a:stretch>
          </a:blipFill>
        </p:spPr>
      </p:sp>
      <p:grpSp>
        <p:nvGrpSpPr>
          <p:cNvPr name="Group 9" id="9"/>
          <p:cNvGrpSpPr/>
          <p:nvPr/>
        </p:nvGrpSpPr>
        <p:grpSpPr>
          <a:xfrm rot="0">
            <a:off x="-22860" y="-20174"/>
            <a:ext cx="18288000" cy="1122540"/>
            <a:chOff x="0" y="0"/>
            <a:chExt cx="24384000" cy="1496720"/>
          </a:xfrm>
        </p:grpSpPr>
        <p:sp>
          <p:nvSpPr>
            <p:cNvPr name="Freeform 10" id="10"/>
            <p:cNvSpPr/>
            <p:nvPr/>
          </p:nvSpPr>
          <p:spPr>
            <a:xfrm flipH="false" flipV="false" rot="0">
              <a:off x="0" y="0"/>
              <a:ext cx="24384000" cy="1496695"/>
            </a:xfrm>
            <a:custGeom>
              <a:avLst/>
              <a:gdLst/>
              <a:ahLst/>
              <a:cxnLst/>
              <a:rect r="r" b="b" t="t" l="l"/>
              <a:pathLst>
                <a:path h="1496695" w="24384000">
                  <a:moveTo>
                    <a:pt x="0" y="0"/>
                  </a:moveTo>
                  <a:lnTo>
                    <a:pt x="24384000" y="0"/>
                  </a:lnTo>
                  <a:lnTo>
                    <a:pt x="24384000" y="1496695"/>
                  </a:lnTo>
                  <a:lnTo>
                    <a:pt x="0" y="1496695"/>
                  </a:lnTo>
                  <a:close/>
                </a:path>
              </a:pathLst>
            </a:custGeom>
            <a:solidFill>
              <a:srgbClr val="2A81D6"/>
            </a:solidFill>
          </p:spPr>
        </p:sp>
      </p:grpSp>
      <p:sp>
        <p:nvSpPr>
          <p:cNvPr name="Freeform 11" id="11"/>
          <p:cNvSpPr/>
          <p:nvPr/>
        </p:nvSpPr>
        <p:spPr>
          <a:xfrm flipH="false" flipV="false" rot="0">
            <a:off x="159388" y="83975"/>
            <a:ext cx="1067493" cy="976194"/>
          </a:xfrm>
          <a:custGeom>
            <a:avLst/>
            <a:gdLst/>
            <a:ahLst/>
            <a:cxnLst/>
            <a:rect r="r" b="b" t="t" l="l"/>
            <a:pathLst>
              <a:path h="976194" w="1067493">
                <a:moveTo>
                  <a:pt x="0" y="0"/>
                </a:moveTo>
                <a:lnTo>
                  <a:pt x="1067494" y="0"/>
                </a:lnTo>
                <a:lnTo>
                  <a:pt x="1067494" y="976193"/>
                </a:lnTo>
                <a:lnTo>
                  <a:pt x="0" y="976193"/>
                </a:lnTo>
                <a:lnTo>
                  <a:pt x="0" y="0"/>
                </a:lnTo>
                <a:close/>
              </a:path>
            </a:pathLst>
          </a:custGeom>
          <a:blipFill>
            <a:blip r:embed="rId3"/>
            <a:stretch>
              <a:fillRect l="0" t="0" r="0" b="0"/>
            </a:stretch>
          </a:blipFill>
        </p:spPr>
      </p:sp>
      <p:grpSp>
        <p:nvGrpSpPr>
          <p:cNvPr name="Group 12" id="12"/>
          <p:cNvGrpSpPr/>
          <p:nvPr/>
        </p:nvGrpSpPr>
        <p:grpSpPr>
          <a:xfrm rot="0">
            <a:off x="-22860" y="-20174"/>
            <a:ext cx="18288000" cy="1071105"/>
            <a:chOff x="0" y="0"/>
            <a:chExt cx="24384000" cy="1428140"/>
          </a:xfrm>
        </p:grpSpPr>
        <p:sp>
          <p:nvSpPr>
            <p:cNvPr name="Freeform 13" id="13"/>
            <p:cNvSpPr/>
            <p:nvPr/>
          </p:nvSpPr>
          <p:spPr>
            <a:xfrm flipH="false" flipV="false" rot="0">
              <a:off x="0" y="0"/>
              <a:ext cx="24384000" cy="1428115"/>
            </a:xfrm>
            <a:custGeom>
              <a:avLst/>
              <a:gdLst/>
              <a:ahLst/>
              <a:cxnLst/>
              <a:rect r="r" b="b" t="t" l="l"/>
              <a:pathLst>
                <a:path h="1428115" w="24384000">
                  <a:moveTo>
                    <a:pt x="0" y="0"/>
                  </a:moveTo>
                  <a:lnTo>
                    <a:pt x="24384000" y="0"/>
                  </a:lnTo>
                  <a:lnTo>
                    <a:pt x="24384000" y="1428115"/>
                  </a:lnTo>
                  <a:lnTo>
                    <a:pt x="0" y="1428115"/>
                  </a:lnTo>
                  <a:close/>
                </a:path>
              </a:pathLst>
            </a:custGeom>
            <a:solidFill>
              <a:srgbClr val="2A81D6"/>
            </a:solidFill>
          </p:spPr>
        </p:sp>
      </p:grpSp>
      <p:sp>
        <p:nvSpPr>
          <p:cNvPr name="Freeform 14" id="14"/>
          <p:cNvSpPr/>
          <p:nvPr/>
        </p:nvSpPr>
        <p:spPr>
          <a:xfrm flipH="false" flipV="false" rot="0">
            <a:off x="16818726" y="53283"/>
            <a:ext cx="1067493" cy="976194"/>
          </a:xfrm>
          <a:custGeom>
            <a:avLst/>
            <a:gdLst/>
            <a:ahLst/>
            <a:cxnLst/>
            <a:rect r="r" b="b" t="t" l="l"/>
            <a:pathLst>
              <a:path h="976194" w="1067493">
                <a:moveTo>
                  <a:pt x="0" y="0"/>
                </a:moveTo>
                <a:lnTo>
                  <a:pt x="1067493" y="0"/>
                </a:lnTo>
                <a:lnTo>
                  <a:pt x="1067493" y="976194"/>
                </a:lnTo>
                <a:lnTo>
                  <a:pt x="0" y="976194"/>
                </a:lnTo>
                <a:lnTo>
                  <a:pt x="0" y="0"/>
                </a:lnTo>
                <a:close/>
              </a:path>
            </a:pathLst>
          </a:custGeom>
          <a:blipFill>
            <a:blip r:embed="rId3"/>
            <a:stretch>
              <a:fillRect l="0" t="0" r="0" b="0"/>
            </a:stretch>
          </a:blipFill>
        </p:spPr>
      </p:sp>
      <p:sp>
        <p:nvSpPr>
          <p:cNvPr name="Freeform 15" id="15"/>
          <p:cNvSpPr/>
          <p:nvPr/>
        </p:nvSpPr>
        <p:spPr>
          <a:xfrm flipH="false" flipV="false" rot="0">
            <a:off x="159388" y="83975"/>
            <a:ext cx="960748" cy="937874"/>
          </a:xfrm>
          <a:custGeom>
            <a:avLst/>
            <a:gdLst/>
            <a:ahLst/>
            <a:cxnLst/>
            <a:rect r="r" b="b" t="t" l="l"/>
            <a:pathLst>
              <a:path h="937874" w="960748">
                <a:moveTo>
                  <a:pt x="0" y="0"/>
                </a:moveTo>
                <a:lnTo>
                  <a:pt x="960749" y="0"/>
                </a:lnTo>
                <a:lnTo>
                  <a:pt x="960749" y="937873"/>
                </a:lnTo>
                <a:lnTo>
                  <a:pt x="0" y="937873"/>
                </a:lnTo>
                <a:lnTo>
                  <a:pt x="0" y="0"/>
                </a:lnTo>
                <a:close/>
              </a:path>
            </a:pathLst>
          </a:custGeom>
          <a:blipFill>
            <a:blip r:embed="rId4"/>
            <a:stretch>
              <a:fillRect l="0" t="0" r="0" b="0"/>
            </a:stretch>
          </a:blipFill>
        </p:spPr>
      </p:sp>
      <p:sp>
        <p:nvSpPr>
          <p:cNvPr name="Freeform 16" id="16"/>
          <p:cNvSpPr/>
          <p:nvPr/>
        </p:nvSpPr>
        <p:spPr>
          <a:xfrm flipH="false" flipV="false" rot="0">
            <a:off x="11742956" y="3503054"/>
            <a:ext cx="5934977" cy="5649750"/>
          </a:xfrm>
          <a:custGeom>
            <a:avLst/>
            <a:gdLst/>
            <a:ahLst/>
            <a:cxnLst/>
            <a:rect r="r" b="b" t="t" l="l"/>
            <a:pathLst>
              <a:path h="5649750" w="5934977">
                <a:moveTo>
                  <a:pt x="0" y="0"/>
                </a:moveTo>
                <a:lnTo>
                  <a:pt x="5934977" y="0"/>
                </a:lnTo>
                <a:lnTo>
                  <a:pt x="5934977" y="5649750"/>
                </a:lnTo>
                <a:lnTo>
                  <a:pt x="0" y="5649750"/>
                </a:lnTo>
                <a:lnTo>
                  <a:pt x="0" y="0"/>
                </a:lnTo>
                <a:close/>
              </a:path>
            </a:pathLst>
          </a:custGeom>
          <a:blipFill>
            <a:blip r:embed="rId5"/>
            <a:stretch>
              <a:fillRect l="-35898" t="0" r="-30743" b="0"/>
            </a:stretch>
          </a:blipFill>
        </p:spPr>
      </p:sp>
      <p:sp>
        <p:nvSpPr>
          <p:cNvPr name="TextBox 17" id="17"/>
          <p:cNvSpPr txBox="true"/>
          <p:nvPr/>
        </p:nvSpPr>
        <p:spPr>
          <a:xfrm rot="0">
            <a:off x="3187499" y="107558"/>
            <a:ext cx="12012507" cy="935206"/>
          </a:xfrm>
          <a:prstGeom prst="rect">
            <a:avLst/>
          </a:prstGeom>
        </p:spPr>
        <p:txBody>
          <a:bodyPr anchor="t" rtlCol="false" tIns="0" lIns="0" bIns="0" rIns="0">
            <a:spAutoFit/>
          </a:bodyPr>
          <a:lstStyle/>
          <a:p>
            <a:pPr algn="ctr">
              <a:lnSpc>
                <a:spcPts val="3240"/>
              </a:lnSpc>
            </a:pPr>
            <a:r>
              <a:rPr lang="en-US" sz="2700" b="true">
                <a:solidFill>
                  <a:srgbClr val="FFFFFF"/>
                </a:solidFill>
                <a:latin typeface="Arial Bold"/>
                <a:ea typeface="Arial Bold"/>
                <a:cs typeface="Arial Bold"/>
                <a:sym typeface="Arial Bold"/>
              </a:rPr>
              <a:t>TRƯỜNG ĐẠI HỌC NGUYỄN TẤT THÀNH</a:t>
            </a:r>
          </a:p>
          <a:p>
            <a:pPr algn="ctr">
              <a:lnSpc>
                <a:spcPts val="3240"/>
              </a:lnSpc>
            </a:pPr>
            <a:r>
              <a:rPr lang="en-US" sz="2700" b="true">
                <a:solidFill>
                  <a:srgbClr val="FFFFFF"/>
                </a:solidFill>
                <a:latin typeface="Arial Bold"/>
                <a:ea typeface="Arial Bold"/>
                <a:cs typeface="Arial Bold"/>
                <a:sym typeface="Arial Bold"/>
              </a:rPr>
              <a:t>KHOA CÔNG NGHỆ THÔNG TIN</a:t>
            </a:r>
          </a:p>
        </p:txBody>
      </p:sp>
      <p:sp>
        <p:nvSpPr>
          <p:cNvPr name="TextBox 18" id="18"/>
          <p:cNvSpPr txBox="true"/>
          <p:nvPr/>
        </p:nvSpPr>
        <p:spPr>
          <a:xfrm rot="0">
            <a:off x="482852" y="2645331"/>
            <a:ext cx="10311866" cy="1131312"/>
          </a:xfrm>
          <a:prstGeom prst="rect">
            <a:avLst/>
          </a:prstGeom>
        </p:spPr>
        <p:txBody>
          <a:bodyPr anchor="t" rtlCol="false" tIns="0" lIns="0" bIns="0" rIns="0">
            <a:spAutoFit/>
          </a:bodyPr>
          <a:lstStyle/>
          <a:p>
            <a:pPr algn="l">
              <a:lnSpc>
                <a:spcPts val="10105"/>
              </a:lnSpc>
            </a:pPr>
            <a:r>
              <a:rPr lang="en-US" b="true" sz="4281" spc="-85">
                <a:solidFill>
                  <a:srgbClr val="000000"/>
                </a:solidFill>
                <a:latin typeface="Asap Medium"/>
                <a:ea typeface="Asap Medium"/>
                <a:cs typeface="Asap Medium"/>
                <a:sym typeface="Asap Medium"/>
              </a:rPr>
              <a:t>   Các bài báo liên quan</a:t>
            </a:r>
          </a:p>
        </p:txBody>
      </p:sp>
      <p:sp>
        <p:nvSpPr>
          <p:cNvPr name="TextBox 19" id="19"/>
          <p:cNvSpPr txBox="true"/>
          <p:nvPr/>
        </p:nvSpPr>
        <p:spPr>
          <a:xfrm rot="0">
            <a:off x="796674" y="4072068"/>
            <a:ext cx="9998043" cy="5080736"/>
          </a:xfrm>
          <a:prstGeom prst="rect">
            <a:avLst/>
          </a:prstGeom>
        </p:spPr>
        <p:txBody>
          <a:bodyPr anchor="t" rtlCol="false" tIns="0" lIns="0" bIns="0" rIns="0">
            <a:spAutoFit/>
          </a:bodyPr>
          <a:lstStyle/>
          <a:p>
            <a:pPr algn="l" marL="701200" indent="-350600" lvl="1">
              <a:lnSpc>
                <a:spcPts val="5066"/>
              </a:lnSpc>
              <a:buFont typeface="Arial"/>
              <a:buChar char="•"/>
            </a:pPr>
            <a:r>
              <a:rPr lang="en-US" sz="3247">
                <a:solidFill>
                  <a:srgbClr val="000000"/>
                </a:solidFill>
                <a:latin typeface="Asap"/>
                <a:ea typeface="Asap"/>
                <a:cs typeface="Asap"/>
                <a:sym typeface="Asap"/>
              </a:rPr>
              <a:t>Bài báo </a:t>
            </a:r>
            <a:r>
              <a:rPr lang="en-US" b="true" sz="3247">
                <a:solidFill>
                  <a:srgbClr val="000000"/>
                </a:solidFill>
                <a:latin typeface="Asap Bold"/>
                <a:ea typeface="Asap Bold"/>
                <a:cs typeface="Asap Bold"/>
                <a:sym typeface="Asap Bold"/>
              </a:rPr>
              <a:t>"Conformer: Convolution-augmented Transformer for Speech Recognition"</a:t>
            </a:r>
            <a:r>
              <a:rPr lang="en-US" sz="3247">
                <a:solidFill>
                  <a:srgbClr val="000000"/>
                </a:solidFill>
                <a:latin typeface="Asap"/>
                <a:ea typeface="Asap"/>
                <a:cs typeface="Asap"/>
                <a:sym typeface="Asap"/>
              </a:rPr>
              <a:t> là nghiên cứu của </a:t>
            </a:r>
            <a:r>
              <a:rPr lang="en-US" b="true" sz="3247">
                <a:solidFill>
                  <a:srgbClr val="000000"/>
                </a:solidFill>
                <a:latin typeface="Asap Bold"/>
                <a:ea typeface="Asap Bold"/>
                <a:cs typeface="Asap Bold"/>
                <a:sym typeface="Asap Bold"/>
              </a:rPr>
              <a:t>Gulati et al. (2020) . </a:t>
            </a:r>
          </a:p>
          <a:p>
            <a:pPr algn="l" marL="701200" indent="-350600" lvl="1">
              <a:lnSpc>
                <a:spcPts val="5066"/>
              </a:lnSpc>
              <a:buFont typeface="Arial"/>
              <a:buChar char="•"/>
            </a:pPr>
            <a:r>
              <a:rPr lang="en-US" sz="3247">
                <a:solidFill>
                  <a:srgbClr val="000000"/>
                </a:solidFill>
                <a:latin typeface="Asap"/>
                <a:ea typeface="Asap"/>
                <a:cs typeface="Asap"/>
                <a:sym typeface="Asap"/>
              </a:rPr>
              <a:t>Nghiên cứu này giới thiệu Conformer, một mô hình kết hợp giữa Convolutional Neural Networks (CNN) và Transformer, giúp giải quyết các vấn đề nhận diện giọng nói trong các môi trường phức tạp</a:t>
            </a:r>
          </a:p>
          <a:p>
            <a:pPr algn="l" marL="701200" indent="-350600" lvl="1">
              <a:lnSpc>
                <a:spcPts val="5066"/>
              </a:lnSpc>
              <a:buFont typeface="Arial"/>
              <a:buChar char="•"/>
            </a:pPr>
            <a:r>
              <a:rPr lang="en-US" sz="3247">
                <a:solidFill>
                  <a:srgbClr val="000000"/>
                </a:solidFill>
                <a:latin typeface="Asap"/>
                <a:ea typeface="Asap"/>
                <a:cs typeface="Asap"/>
                <a:sym typeface="Asap"/>
              </a:rPr>
              <a:t>Nguồn: </a:t>
            </a:r>
            <a:r>
              <a:rPr lang="en-US" sz="3247" i="true" u="sng">
                <a:solidFill>
                  <a:srgbClr val="25A8D2"/>
                </a:solidFill>
                <a:latin typeface="Asap Italics"/>
                <a:ea typeface="Asap Italics"/>
                <a:cs typeface="Asap Italics"/>
                <a:sym typeface="Asap Italics"/>
              </a:rPr>
              <a:t>https://arxiv.org/abs/2005.08100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DAGYuMrjQlI</dc:identifier>
  <dcterms:modified xsi:type="dcterms:W3CDTF">2011-08-01T06:04:30Z</dcterms:modified>
  <cp:revision>1</cp:revision>
  <dc:title>kHÓALUAN</dc:title>
</cp:coreProperties>
</file>

<file path=docProps/thumbnail.jpeg>
</file>